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8" r:id="rId2"/>
  </p:sldMasterIdLst>
  <p:notesMasterIdLst>
    <p:notesMasterId r:id="rId37"/>
  </p:notesMasterIdLst>
  <p:handoutMasterIdLst>
    <p:handoutMasterId r:id="rId38"/>
  </p:handoutMasterIdLst>
  <p:sldIdLst>
    <p:sldId id="385" r:id="rId3"/>
    <p:sldId id="453" r:id="rId4"/>
    <p:sldId id="597" r:id="rId5"/>
    <p:sldId id="461" r:id="rId6"/>
    <p:sldId id="454" r:id="rId7"/>
    <p:sldId id="578" r:id="rId8"/>
    <p:sldId id="579" r:id="rId9"/>
    <p:sldId id="456" r:id="rId10"/>
    <p:sldId id="584" r:id="rId11"/>
    <p:sldId id="598" r:id="rId12"/>
    <p:sldId id="620" r:id="rId13"/>
    <p:sldId id="599" r:id="rId14"/>
    <p:sldId id="607" r:id="rId15"/>
    <p:sldId id="604" r:id="rId16"/>
    <p:sldId id="605" r:id="rId17"/>
    <p:sldId id="606" r:id="rId18"/>
    <p:sldId id="608" r:id="rId19"/>
    <p:sldId id="609" r:id="rId20"/>
    <p:sldId id="482" r:id="rId21"/>
    <p:sldId id="483" r:id="rId22"/>
    <p:sldId id="611" r:id="rId23"/>
    <p:sldId id="613" r:id="rId24"/>
    <p:sldId id="612" r:id="rId25"/>
    <p:sldId id="487" r:id="rId26"/>
    <p:sldId id="614" r:id="rId27"/>
    <p:sldId id="485" r:id="rId28"/>
    <p:sldId id="486" r:id="rId29"/>
    <p:sldId id="592" r:id="rId30"/>
    <p:sldId id="615" r:id="rId31"/>
    <p:sldId id="616" r:id="rId32"/>
    <p:sldId id="617" r:id="rId33"/>
    <p:sldId id="618" r:id="rId34"/>
    <p:sldId id="619" r:id="rId35"/>
    <p:sldId id="428" r:id="rId36"/>
  </p:sldIdLst>
  <p:sldSz cx="9144000" cy="6858000" type="screen4x3"/>
  <p:notesSz cx="6670675" cy="99298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00"/>
    <a:srgbClr val="3333CC"/>
    <a:srgbClr val="003399"/>
    <a:srgbClr val="0066F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1942" autoAdjust="0"/>
  </p:normalViewPr>
  <p:slideViewPr>
    <p:cSldViewPr>
      <p:cViewPr>
        <p:scale>
          <a:sx n="69" d="100"/>
          <a:sy n="69" d="100"/>
        </p:scale>
        <p:origin x="-1188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962" y="-10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655B1-5258-4BCA-B456-7F758E3F4087}" type="doc">
      <dgm:prSet loTypeId="urn:microsoft.com/office/officeart/2005/8/layout/hierarchy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7F091F14-2348-40C8-BF35-AF3BB96774FD}">
      <dgm:prSet phldrT="[Texto]" custT="1"/>
      <dgm:spPr>
        <a:solidFill>
          <a:srgbClr val="FFFFC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rPr>
            <a:t>ATENEO</a:t>
          </a:r>
        </a:p>
        <a:p>
          <a:r>
            <a:rPr lang="es-ES" sz="2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Programa</a:t>
          </a:r>
          <a:r>
            <a:rPr lang="es-ES" sz="22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rPr>
            <a:t> informático propio de la AEAT </a:t>
          </a:r>
        </a:p>
        <a:p>
          <a:r>
            <a:rPr lang="es-ES" sz="22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rPr>
            <a:t>Permite la gestión de colas y el direccionamiento ordenado de los contribuyentes </a:t>
          </a:r>
          <a:endParaRPr lang="es-ES" sz="2200" dirty="0">
            <a:solidFill>
              <a:srgbClr val="003399"/>
            </a:solidFill>
            <a:latin typeface="Arial" pitchFamily="34" charset="0"/>
            <a:cs typeface="Arial" pitchFamily="34" charset="0"/>
          </a:endParaRPr>
        </a:p>
      </dgm:t>
    </dgm:pt>
    <dgm:pt modelId="{003D3F4D-2D1F-4B2E-BDD4-5A038F85C31F}" type="parTrans" cxnId="{7BAB284E-CD01-4BA3-A18A-C47F31DF2ADD}">
      <dgm:prSet/>
      <dgm:spPr/>
      <dgm:t>
        <a:bodyPr/>
        <a:lstStyle/>
        <a:p>
          <a:endParaRPr lang="es-ES"/>
        </a:p>
      </dgm:t>
    </dgm:pt>
    <dgm:pt modelId="{F410D892-3A57-48EE-8B43-57252DBCE06E}" type="sibTrans" cxnId="{7BAB284E-CD01-4BA3-A18A-C47F31DF2ADD}">
      <dgm:prSet/>
      <dgm:spPr/>
      <dgm:t>
        <a:bodyPr/>
        <a:lstStyle/>
        <a:p>
          <a:endParaRPr lang="es-ES"/>
        </a:p>
      </dgm:t>
    </dgm:pt>
    <dgm:pt modelId="{208A82EA-32D1-4CC7-A904-1A273710D6B4}" type="pres">
      <dgm:prSet presAssocID="{131655B1-5258-4BCA-B456-7F758E3F408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DA46A0-631D-4674-827A-DD3D6972C1BD}" type="pres">
      <dgm:prSet presAssocID="{7F091F14-2348-40C8-BF35-AF3BB96774FD}" presName="vertOne" presStyleCnt="0"/>
      <dgm:spPr/>
    </dgm:pt>
    <dgm:pt modelId="{0C69BD75-B240-4CF8-A438-09CE2F00F1F6}" type="pres">
      <dgm:prSet presAssocID="{7F091F14-2348-40C8-BF35-AF3BB96774FD}" presName="txOne" presStyleLbl="node0" presStyleIdx="0" presStyleCnt="1" custLinFactNeighborX="422" custLinFactNeighborY="12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C9DA85-F1D1-4064-821E-05130E8E494E}" type="pres">
      <dgm:prSet presAssocID="{7F091F14-2348-40C8-BF35-AF3BB96774FD}" presName="horzOne" presStyleCnt="0"/>
      <dgm:spPr/>
    </dgm:pt>
  </dgm:ptLst>
  <dgm:cxnLst>
    <dgm:cxn modelId="{4123DC5B-A09D-4E41-B87E-7863175C71C4}" type="presOf" srcId="{131655B1-5258-4BCA-B456-7F758E3F4087}" destId="{208A82EA-32D1-4CC7-A904-1A273710D6B4}" srcOrd="0" destOrd="0" presId="urn:microsoft.com/office/officeart/2005/8/layout/hierarchy4"/>
    <dgm:cxn modelId="{7BAB284E-CD01-4BA3-A18A-C47F31DF2ADD}" srcId="{131655B1-5258-4BCA-B456-7F758E3F4087}" destId="{7F091F14-2348-40C8-BF35-AF3BB96774FD}" srcOrd="0" destOrd="0" parTransId="{003D3F4D-2D1F-4B2E-BDD4-5A038F85C31F}" sibTransId="{F410D892-3A57-48EE-8B43-57252DBCE06E}"/>
    <dgm:cxn modelId="{946E0AA3-355E-4BD8-B2D7-8C99BDE1EE8B}" type="presOf" srcId="{7F091F14-2348-40C8-BF35-AF3BB96774FD}" destId="{0C69BD75-B240-4CF8-A438-09CE2F00F1F6}" srcOrd="0" destOrd="0" presId="urn:microsoft.com/office/officeart/2005/8/layout/hierarchy4"/>
    <dgm:cxn modelId="{486EAC3D-64C6-4A8A-906F-48660E7DDED8}" type="presParOf" srcId="{208A82EA-32D1-4CC7-A904-1A273710D6B4}" destId="{68DA46A0-631D-4674-827A-DD3D6972C1BD}" srcOrd="0" destOrd="0" presId="urn:microsoft.com/office/officeart/2005/8/layout/hierarchy4"/>
    <dgm:cxn modelId="{AFE487EC-503B-46A5-9240-4E5ACD6095A2}" type="presParOf" srcId="{68DA46A0-631D-4674-827A-DD3D6972C1BD}" destId="{0C69BD75-B240-4CF8-A438-09CE2F00F1F6}" srcOrd="0" destOrd="0" presId="urn:microsoft.com/office/officeart/2005/8/layout/hierarchy4"/>
    <dgm:cxn modelId="{7D636839-C17D-433D-B8A6-D33D6253A3C3}" type="presParOf" srcId="{68DA46A0-631D-4674-827A-DD3D6972C1BD}" destId="{87C9DA85-F1D1-4064-821E-05130E8E494E}" srcOrd="1" destOrd="0" presId="urn:microsoft.com/office/officeart/2005/8/layout/hierarchy4"/>
  </dgm:cxnLst>
  <dgm:bg>
    <a:noFill/>
  </dgm:bg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69C4C4-513E-4392-981E-B6C30D04A8D8}" type="datetimeFigureOut">
              <a:rPr lang="es-ES"/>
              <a:pPr>
                <a:defRPr/>
              </a:pPr>
              <a:t>07/11/2013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BE03A9-A2E1-4D1B-95B4-AC6DAA1F65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67A84A-3E10-4DB4-AF29-072B6FD0B63C}" type="datetimeFigureOut">
              <a:rPr lang="es-ES"/>
              <a:pPr>
                <a:defRPr/>
              </a:pPr>
              <a:t>07/11/2013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7175" cy="4468812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512A50-4F77-4A4B-BF2C-0A1314837D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55F35D-79BC-456A-A43A-6AB3096470D6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7990F1B-BD07-4D70-935B-37973EE413C5}" type="slidenum">
              <a:rPr lang="es-ES" sz="1200">
                <a:latin typeface="+mn-lt"/>
                <a:cs typeface="+mn-cs"/>
              </a:rPr>
              <a:pPr algn="r">
                <a:defRPr/>
              </a:pPr>
              <a:t>10</a:t>
            </a:fld>
            <a:endParaRPr lang="es-ES" sz="1200">
              <a:latin typeface="+mn-lt"/>
              <a:cs typeface="+mn-cs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E2DA06C-B0DA-4C62-AFD7-E355F95CCE39}" type="slidenum">
              <a:rPr lang="es-ES" sz="1200">
                <a:latin typeface="+mn-lt"/>
                <a:cs typeface="+mn-cs"/>
              </a:rPr>
              <a:pPr algn="r">
                <a:defRPr/>
              </a:pPr>
              <a:t>11</a:t>
            </a:fld>
            <a:endParaRPr lang="es-ES" sz="1200">
              <a:latin typeface="+mn-lt"/>
              <a:cs typeface="+mn-cs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DE4C22C-7831-407F-8B64-F6FF3D309F16}" type="slidenum">
              <a:rPr lang="es-ES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es-ES" sz="1200">
              <a:latin typeface="+mn-lt"/>
              <a:cs typeface="+mn-cs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CDC8750-3C83-46C9-A85B-A534AB835D0C}" type="slidenum">
              <a:rPr lang="es-ES" sz="1200">
                <a:latin typeface="+mn-lt"/>
                <a:cs typeface="+mn-cs"/>
              </a:rPr>
              <a:pPr algn="r">
                <a:defRPr/>
              </a:pPr>
              <a:t>13</a:t>
            </a:fld>
            <a:endParaRPr lang="es-ES" sz="1200">
              <a:latin typeface="+mn-lt"/>
              <a:cs typeface="+mn-cs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C7841A9-1D1D-4CE2-86DA-FFBDCB6CFCD3}" type="slidenum">
              <a:rPr lang="es-ES" sz="1200">
                <a:latin typeface="+mn-lt"/>
                <a:cs typeface="+mn-cs"/>
              </a:rPr>
              <a:pPr algn="r">
                <a:defRPr/>
              </a:pPr>
              <a:t>14</a:t>
            </a:fld>
            <a:endParaRPr lang="es-ES" sz="1200">
              <a:latin typeface="+mn-lt"/>
              <a:cs typeface="+mn-cs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8EAE95B-D855-4484-8786-F493E4A241B4}" type="slidenum">
              <a:rPr lang="es-ES" sz="1200">
                <a:latin typeface="+mn-lt"/>
                <a:cs typeface="+mn-cs"/>
              </a:rPr>
              <a:pPr algn="r">
                <a:defRPr/>
              </a:pPr>
              <a:t>15</a:t>
            </a:fld>
            <a:endParaRPr lang="es-ES" sz="1200">
              <a:latin typeface="+mn-lt"/>
              <a:cs typeface="+mn-cs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21E212E-A2E3-4762-97A8-8AFAF388B3AF}" type="slidenum">
              <a:rPr lang="es-ES" sz="1200">
                <a:latin typeface="+mn-lt"/>
                <a:cs typeface="+mn-cs"/>
              </a:rPr>
              <a:pPr algn="r">
                <a:defRPr/>
              </a:pPr>
              <a:t>16</a:t>
            </a:fld>
            <a:endParaRPr lang="es-ES" sz="1200">
              <a:latin typeface="+mn-lt"/>
              <a:cs typeface="+mn-cs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A666892-EB2D-4A0B-B75C-55FCF5FE9181}" type="slidenum">
              <a:rPr lang="es-ES" sz="1200">
                <a:latin typeface="+mn-lt"/>
                <a:cs typeface="+mn-cs"/>
              </a:rPr>
              <a:pPr algn="r">
                <a:defRPr/>
              </a:pPr>
              <a:t>17</a:t>
            </a:fld>
            <a:endParaRPr lang="es-ES" sz="1200">
              <a:latin typeface="+mn-lt"/>
              <a:cs typeface="+mn-cs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11776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FCF68-A4A3-4F18-BEBB-B042E308A561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EDBB54-1AE4-41B5-B159-1F1DA7663EFF}" type="slidenum">
              <a:rPr lang="es-ES" smtClean="0">
                <a:latin typeface="Arial" pitchFamily="34" charset="0"/>
              </a:rPr>
              <a:pPr>
                <a:defRPr/>
              </a:pPr>
              <a:t>19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4D3DE-886F-41C2-8617-EE557C75574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0FF61-7F0A-40FB-9EB5-4B62F1A92ADC}" type="slidenum">
              <a:rPr lang="es-ES" smtClean="0">
                <a:latin typeface="Arial" pitchFamily="34" charset="0"/>
              </a:rPr>
              <a:pPr>
                <a:defRPr/>
              </a:pPr>
              <a:t>28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1399B1-2DBA-47D1-81C8-9DB39071D69F}" type="slidenum">
              <a:rPr lang="es-ES" smtClean="0">
                <a:latin typeface="Arial" pitchFamily="34" charset="0"/>
              </a:rPr>
              <a:pPr>
                <a:defRPr/>
              </a:pPr>
              <a:t>29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BAA3AF-9427-4C1D-BE60-CA965824DC09}" type="slidenum">
              <a:rPr lang="es-ES" smtClean="0">
                <a:latin typeface="Arial" pitchFamily="34" charset="0"/>
              </a:rPr>
              <a:pPr>
                <a:defRPr/>
              </a:pPr>
              <a:t>30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AF50C0-21BC-4FA3-90E9-FDD8D361E17F}" type="slidenum">
              <a:rPr lang="es-ES" smtClean="0">
                <a:latin typeface="Arial" pitchFamily="34" charset="0"/>
              </a:rPr>
              <a:pPr>
                <a:defRPr/>
              </a:pPr>
              <a:t>31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80993-BFF3-41B0-B304-769468C62DF9}" type="slidenum">
              <a:rPr lang="es-ES" smtClean="0">
                <a:latin typeface="Arial" pitchFamily="34" charset="0"/>
              </a:rPr>
              <a:pPr>
                <a:defRPr/>
              </a:pPr>
              <a:t>32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8D5B5-322D-4ECF-A20E-5657DE328B60}" type="slidenum">
              <a:rPr lang="es-ES" smtClean="0">
                <a:latin typeface="Arial" pitchFamily="34" charset="0"/>
              </a:rPr>
              <a:pPr>
                <a:defRPr/>
              </a:pPr>
              <a:t>33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39DC59-0344-4662-9A71-D3653C201402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2B44486-7BD5-47E4-9047-2FD8F0EE85BE}" type="slidenum">
              <a:rPr lang="es-ES" sz="1200">
                <a:latin typeface="+mn-lt"/>
                <a:cs typeface="+mn-cs"/>
              </a:rPr>
              <a:pPr algn="r">
                <a:defRPr/>
              </a:pPr>
              <a:t>4</a:t>
            </a:fld>
            <a:endParaRPr lang="es-ES" sz="1200">
              <a:latin typeface="+mn-lt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DAA3A-0B38-4B8F-8FAF-5E8E7BBF27C8}" type="slidenum">
              <a:rPr lang="es-E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723F88F-C43C-4BBA-868A-6678ED758E70}" type="slidenum">
              <a:rPr lang="es-ES" sz="1200">
                <a:latin typeface="+mn-lt"/>
                <a:cs typeface="+mn-cs"/>
              </a:rPr>
              <a:pPr algn="r">
                <a:defRPr/>
              </a:pPr>
              <a:t>6</a:t>
            </a:fld>
            <a:endParaRPr lang="es-ES" sz="1200">
              <a:latin typeface="+mn-lt"/>
              <a:cs typeface="+mn-cs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6354589-AAD6-4FA6-8A1B-320BF698ACF3}" type="slidenum">
              <a:rPr lang="es-ES" sz="1200">
                <a:latin typeface="+mn-lt"/>
                <a:cs typeface="+mn-cs"/>
              </a:rPr>
              <a:pPr algn="r">
                <a:defRPr/>
              </a:pPr>
              <a:t>7</a:t>
            </a:fld>
            <a:endParaRPr lang="es-ES" sz="1200">
              <a:latin typeface="+mn-lt"/>
              <a:cs typeface="+mn-cs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EE63A-E08E-4BBD-9DFF-8C19BA2DBF2D}" type="slidenum">
              <a:rPr lang="es-E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67E73D7-0D76-44D5-B6A7-111C86F7E803}" type="slidenum">
              <a:rPr lang="es-ES" sz="1200">
                <a:latin typeface="+mn-lt"/>
                <a:cs typeface="+mn-cs"/>
              </a:rPr>
              <a:pPr algn="r">
                <a:defRPr/>
              </a:pPr>
              <a:t>9</a:t>
            </a:fld>
            <a:endParaRPr lang="es-ES" sz="1200">
              <a:latin typeface="+mn-lt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429125" y="6215063"/>
            <a:ext cx="285750" cy="214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C:\Javier Rodriguez (F00993WM)\presentaciones\plantilla AEAT\optimizada\plantilla-freehand-nueva-co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8"/>
          <p:cNvSpPr txBox="1">
            <a:spLocks noChangeArrowheads="1"/>
          </p:cNvSpPr>
          <p:nvPr/>
        </p:nvSpPr>
        <p:spPr bwMode="auto">
          <a:xfrm>
            <a:off x="533400" y="65532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1400" i="1">
                <a:solidFill>
                  <a:srgbClr val="0000CC"/>
                </a:solidFill>
              </a:rPr>
              <a:t>Departamento de Gestión Tributaria / Subdirección General de Información y Asistencia Tributaria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700" r:id="rId13"/>
    <p:sldLayoutId id="2147483699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Javier Rodriguez (F00993WM)\presentaciones\plantilla AEAT\optimizada\plantilla-freehand-nueva-co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533400" y="6553200"/>
            <a:ext cx="807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1200" b="1" i="1" dirty="0">
                <a:solidFill>
                  <a:srgbClr val="0000CC"/>
                </a:solidFill>
                <a:cs typeface="+mn-cs"/>
              </a:rPr>
              <a:t>Departamento de Gestión Tributaria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etaestaticos.com/aragon/img/noticias/0/748/748855_1.jpg" TargetMode="External"/><Relationship Id="rId5" Type="http://schemas.openxmlformats.org/officeDocument/2006/relationships/image" Target="../media/image28.jpeg"/><Relationship Id="rId10" Type="http://schemas.openxmlformats.org/officeDocument/2006/relationships/image" Target="../media/image5.jpe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Excel_Worksheet1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00063"/>
            <a:ext cx="9144000" cy="569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SERVICIO DE CITA PREVIA</a:t>
            </a:r>
            <a:endParaRPr lang="es-E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5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6" descr="C:\Javier Rodriguez (F00993WM)\presentaciones\plantilla AEAT\optimizada\portadarrrrrr-copi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i="1">
                <a:solidFill>
                  <a:srgbClr val="0000CC"/>
                </a:solidFill>
              </a:rPr>
              <a:t>Departamento de Gestión Tributaria/Subdirección General de Información y Asistencia Tributaria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000108"/>
            <a:ext cx="9144000" cy="500066"/>
          </a:xfrm>
          <a:prstGeom prst="rect">
            <a:avLst/>
          </a:prstGeom>
          <a:noFill/>
          <a:ln cap="flat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943" tIns="40471" rIns="80943" bIns="40471" anchor="ctr"/>
          <a:lstStyle/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SERVICIO DE CITA </a:t>
            </a: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PREVIA EN CAMPAÑA DE RENTA</a:t>
            </a:r>
          </a:p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 </a:t>
            </a:r>
            <a:endParaRPr lang="es-ES_tradnl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4"/>
          <a:srcRect l="4688" t="51270" r="6834" b="19434"/>
          <a:stretch>
            <a:fillRect/>
          </a:stretch>
        </p:blipFill>
        <p:spPr bwMode="auto">
          <a:xfrm>
            <a:off x="0" y="2000250"/>
            <a:ext cx="91440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5 CuadroTexto"/>
          <p:cNvSpPr txBox="1">
            <a:spLocks noChangeArrowheads="1"/>
          </p:cNvSpPr>
          <p:nvPr/>
        </p:nvSpPr>
        <p:spPr bwMode="auto">
          <a:xfrm>
            <a:off x="857250" y="1428750"/>
            <a:ext cx="671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C00000"/>
                </a:solidFill>
              </a:rPr>
              <a:t>CONFIGURACIÓN DEL SERVICIO</a:t>
            </a:r>
          </a:p>
        </p:txBody>
      </p:sp>
      <p:sp>
        <p:nvSpPr>
          <p:cNvPr id="7" name="6 Elipse"/>
          <p:cNvSpPr/>
          <p:nvPr/>
        </p:nvSpPr>
        <p:spPr>
          <a:xfrm>
            <a:off x="2214563" y="2928938"/>
            <a:ext cx="11430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5572125" y="2928938"/>
            <a:ext cx="1000125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285750" y="3071813"/>
            <a:ext cx="85725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1428750" y="3571875"/>
            <a:ext cx="22860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4643438" y="3571875"/>
            <a:ext cx="2357437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3786188" y="3286125"/>
            <a:ext cx="785812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7143750" y="3214688"/>
            <a:ext cx="642938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8215313" y="2428875"/>
            <a:ext cx="714375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 l="4688" t="26236" r="6834" b="65240"/>
          <a:stretch>
            <a:fillRect/>
          </a:stretch>
        </p:blipFill>
        <p:spPr bwMode="auto">
          <a:xfrm>
            <a:off x="0" y="4643438"/>
            <a:ext cx="9144000" cy="1143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cxnSp>
        <p:nvCxnSpPr>
          <p:cNvPr id="18" name="17 Conector recto de flecha"/>
          <p:cNvCxnSpPr/>
          <p:nvPr/>
        </p:nvCxnSpPr>
        <p:spPr>
          <a:xfrm rot="10800000">
            <a:off x="6000750" y="5572125"/>
            <a:ext cx="9286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6" descr="C:\Javier Rodriguez (F00993WM)\presentaciones\plantilla AEAT\optimizada\portadarrrrrr-copi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i="1">
                <a:solidFill>
                  <a:srgbClr val="0000CC"/>
                </a:solidFill>
              </a:rPr>
              <a:t>Departamento de Gestión Tributaria/Subdirección General de Información y Asistencia Tributaria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000108"/>
            <a:ext cx="9144000" cy="500066"/>
          </a:xfrm>
          <a:prstGeom prst="rect">
            <a:avLst/>
          </a:prstGeom>
          <a:noFill/>
          <a:ln cap="flat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943" tIns="40471" rIns="80943" bIns="40471" anchor="ctr"/>
          <a:lstStyle/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SERVICIO DE CITA </a:t>
            </a: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PREVIA EN CAMPAÑA DE RENTA</a:t>
            </a:r>
          </a:p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 </a:t>
            </a:r>
            <a:endParaRPr lang="es-ES_tradnl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52230" name="5 CuadroTexto"/>
          <p:cNvSpPr txBox="1">
            <a:spLocks noChangeArrowheads="1"/>
          </p:cNvSpPr>
          <p:nvPr/>
        </p:nvSpPr>
        <p:spPr bwMode="auto">
          <a:xfrm>
            <a:off x="500063" y="1500188"/>
            <a:ext cx="821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C00000"/>
                </a:solidFill>
              </a:rPr>
              <a:t>SISTEMA DE APERTURA DE AGENDA POR PERIODOS</a:t>
            </a: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928813"/>
            <a:ext cx="81438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214813"/>
            <a:ext cx="814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6" descr="C:\Javier Rodriguez (F00993WM)\presentaciones\plantilla AEAT\optimizada\portadarrrrrr-copi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i="1">
                <a:solidFill>
                  <a:srgbClr val="0000CC"/>
                </a:solidFill>
              </a:rPr>
              <a:t>Departamento de Gestión Tributaria/Subdirección General de Información y Asistencia Tributaria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000108"/>
            <a:ext cx="9144000" cy="500066"/>
          </a:xfrm>
          <a:prstGeom prst="rect">
            <a:avLst/>
          </a:prstGeom>
          <a:noFill/>
          <a:ln cap="flat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943" tIns="40471" rIns="80943" bIns="40471" anchor="ctr"/>
          <a:lstStyle/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SERVICIO DE CITA </a:t>
            </a: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PREVIA EN CAMPAÑA DE RENTA</a:t>
            </a:r>
          </a:p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 </a:t>
            </a:r>
            <a:endParaRPr lang="es-ES_tradnl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54278" name="5 CuadroTexto"/>
          <p:cNvSpPr txBox="1">
            <a:spLocks noChangeArrowheads="1"/>
          </p:cNvSpPr>
          <p:nvPr/>
        </p:nvSpPr>
        <p:spPr bwMode="auto">
          <a:xfrm>
            <a:off x="500063" y="1500188"/>
            <a:ext cx="8215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C00000"/>
                </a:solidFill>
              </a:rPr>
              <a:t>DEFINICIÓN DE LIMITACIONES EN LA PRESTACIÓN DEL SERVICIO</a:t>
            </a:r>
          </a:p>
          <a:p>
            <a:pPr algn="ctr"/>
            <a:endParaRPr lang="es-ES" sz="2000" b="1">
              <a:solidFill>
                <a:srgbClr val="C00000"/>
              </a:solidFill>
            </a:endParaRPr>
          </a:p>
        </p:txBody>
      </p:sp>
      <p:sp>
        <p:nvSpPr>
          <p:cNvPr id="54279" name="6 CuadroTexto"/>
          <p:cNvSpPr txBox="1">
            <a:spLocks noChangeArrowheads="1"/>
          </p:cNvSpPr>
          <p:nvPr/>
        </p:nvSpPr>
        <p:spPr bwMode="auto">
          <a:xfrm>
            <a:off x="500063" y="2500313"/>
            <a:ext cx="8429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>
                <a:solidFill>
                  <a:srgbClr val="3333CC"/>
                </a:solidFill>
              </a:rPr>
              <a:t> </a:t>
            </a:r>
            <a:r>
              <a:rPr lang="es-ES" sz="2000">
                <a:solidFill>
                  <a:srgbClr val="3333CC"/>
                </a:solidFill>
              </a:rPr>
              <a:t>Rentas de trabajo &gt; 65.000 € o del capital mobiliario &gt; 15.000 euros.</a:t>
            </a:r>
          </a:p>
          <a:p>
            <a:pPr>
              <a:buFont typeface="Wingdings" pitchFamily="2" charset="2"/>
              <a:buChar char="ü"/>
            </a:pPr>
            <a:endParaRPr lang="es-ES" sz="200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000">
                <a:solidFill>
                  <a:srgbClr val="3333CC"/>
                </a:solidFill>
              </a:rPr>
              <a:t> Arrendamientos &gt; 1 inmueble.</a:t>
            </a:r>
          </a:p>
          <a:p>
            <a:pPr>
              <a:buFont typeface="Wingdings" pitchFamily="2" charset="2"/>
              <a:buChar char="ü"/>
            </a:pPr>
            <a:endParaRPr lang="es-ES" sz="200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000">
                <a:solidFill>
                  <a:srgbClr val="3333CC"/>
                </a:solidFill>
              </a:rPr>
              <a:t>Actividades económicas salvo estimación objetiva.</a:t>
            </a:r>
          </a:p>
          <a:p>
            <a:endParaRPr lang="es-ES" sz="200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000">
                <a:solidFill>
                  <a:srgbClr val="3333CC"/>
                </a:solidFill>
              </a:rPr>
              <a:t>Transmisiones de inmuebles, acciones u otros bienes &gt; 2 operaciones.</a:t>
            </a:r>
          </a:p>
          <a:p>
            <a:pPr>
              <a:buFont typeface="Wingdings" pitchFamily="2" charset="2"/>
              <a:buChar char="ü"/>
            </a:pPr>
            <a:endParaRPr lang="es-ES">
              <a:solidFill>
                <a:srgbClr val="3333CC"/>
              </a:solidFill>
            </a:endParaRPr>
          </a:p>
          <a:p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t="13513"/>
          <a:stretch>
            <a:fillRect/>
          </a:stretch>
        </p:blipFill>
        <p:spPr bwMode="auto">
          <a:xfrm>
            <a:off x="1643063" y="2428875"/>
            <a:ext cx="5929312" cy="25717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6" descr="C:\Javier Rodriguez (F00993WM)\presentaciones\plantilla AEAT\optimizada\portadarrrrrr-copi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i="1">
                <a:solidFill>
                  <a:srgbClr val="0000CC"/>
                </a:solidFill>
              </a:rPr>
              <a:t>Departamento de Gestión Tributaria/Subdirección General de Información y Asistencia Tributaria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000108"/>
            <a:ext cx="9144000" cy="500066"/>
          </a:xfrm>
          <a:prstGeom prst="rect">
            <a:avLst/>
          </a:prstGeom>
          <a:noFill/>
          <a:ln cap="flat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943" tIns="40471" rIns="80943" bIns="40471" anchor="ctr"/>
          <a:lstStyle/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SERVICIO DE CITA </a:t>
            </a: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PREVIA EN CAMPAÑA DE RENTA</a:t>
            </a:r>
          </a:p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 </a:t>
            </a:r>
            <a:endParaRPr lang="es-ES_tradnl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56326" name="5 CuadroTexto"/>
          <p:cNvSpPr txBox="1">
            <a:spLocks noChangeArrowheads="1"/>
          </p:cNvSpPr>
          <p:nvPr/>
        </p:nvSpPr>
        <p:spPr bwMode="auto">
          <a:xfrm>
            <a:off x="500063" y="1500188"/>
            <a:ext cx="821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C00000"/>
                </a:solidFill>
              </a:rPr>
              <a:t>OBTENCIÓN DE CITA PREVIA</a:t>
            </a:r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4"/>
          <a:srcRect t="38086" r="22070" b="6250"/>
          <a:stretch>
            <a:fillRect/>
          </a:stretch>
        </p:blipFill>
        <p:spPr bwMode="auto">
          <a:xfrm>
            <a:off x="0" y="1928813"/>
            <a:ext cx="91440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derecha"/>
          <p:cNvSpPr/>
          <p:nvPr/>
        </p:nvSpPr>
        <p:spPr>
          <a:xfrm rot="10800000">
            <a:off x="2928938" y="2428875"/>
            <a:ext cx="642937" cy="285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t="33662" r="9286" b="20270"/>
          <a:stretch>
            <a:fillRect/>
          </a:stretch>
        </p:blipFill>
        <p:spPr bwMode="auto">
          <a:xfrm>
            <a:off x="0" y="1857375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 flipV="1">
            <a:off x="142875" y="1857375"/>
            <a:ext cx="7500938" cy="21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3214688" y="3857625"/>
            <a:ext cx="857250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 l="3516" t="46143" r="5664" b="47266"/>
          <a:stretch>
            <a:fillRect/>
          </a:stretch>
        </p:blipFill>
        <p:spPr bwMode="auto">
          <a:xfrm>
            <a:off x="357188" y="5500688"/>
            <a:ext cx="85010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Elipse"/>
          <p:cNvSpPr/>
          <p:nvPr/>
        </p:nvSpPr>
        <p:spPr>
          <a:xfrm>
            <a:off x="2786063" y="5643563"/>
            <a:ext cx="5715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/>
          <a:srcRect l="1758" t="44678" r="25000" b="35547"/>
          <a:stretch>
            <a:fillRect/>
          </a:stretch>
        </p:blipFill>
        <p:spPr bwMode="auto">
          <a:xfrm>
            <a:off x="0" y="2786063"/>
            <a:ext cx="9144000" cy="1928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8"/>
          <a:srcRect t="40047" b="12881"/>
          <a:stretch>
            <a:fillRect/>
          </a:stretch>
        </p:blipFill>
        <p:spPr bwMode="auto">
          <a:xfrm>
            <a:off x="0" y="1857375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9"/>
          <a:srcRect t="83842" r="15018" b="9789"/>
          <a:stretch>
            <a:fillRect/>
          </a:stretch>
        </p:blipFill>
        <p:spPr bwMode="auto">
          <a:xfrm>
            <a:off x="1071563" y="3286125"/>
            <a:ext cx="7115175" cy="9286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0" name="19 Rectángulo"/>
          <p:cNvSpPr/>
          <p:nvPr/>
        </p:nvSpPr>
        <p:spPr>
          <a:xfrm>
            <a:off x="7072313" y="1857375"/>
            <a:ext cx="114300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2214563" y="3000375"/>
            <a:ext cx="85725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6" descr="C:\Javier Rodriguez (F00993WM)\presentaciones\plantilla AEAT\optimizada\portadarrrrrr-copi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i="1">
                <a:solidFill>
                  <a:srgbClr val="0000CC"/>
                </a:solidFill>
              </a:rPr>
              <a:t>Departamento de Gestión Tributaria/Subdirección General de Información y Asistencia Tributaria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000108"/>
            <a:ext cx="9144000" cy="500066"/>
          </a:xfrm>
          <a:prstGeom prst="rect">
            <a:avLst/>
          </a:prstGeom>
          <a:noFill/>
          <a:ln cap="flat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943" tIns="40471" rIns="80943" bIns="40471" anchor="ctr"/>
          <a:lstStyle/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SERVICIO DE CITA </a:t>
            </a: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PREVIA EN CAMPAÑA DE RENTA</a:t>
            </a:r>
          </a:p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 </a:t>
            </a:r>
            <a:endParaRPr lang="es-ES_tradnl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58374" name="5 CuadroTexto"/>
          <p:cNvSpPr txBox="1">
            <a:spLocks noChangeArrowheads="1"/>
          </p:cNvSpPr>
          <p:nvPr/>
        </p:nvSpPr>
        <p:spPr bwMode="auto">
          <a:xfrm>
            <a:off x="500063" y="1500188"/>
            <a:ext cx="821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C00000"/>
                </a:solidFill>
              </a:rPr>
              <a:t>CONTRIBUYENTE CON CITA CONCERTADA</a:t>
            </a:r>
          </a:p>
        </p:txBody>
      </p:sp>
      <p:sp>
        <p:nvSpPr>
          <p:cNvPr id="11" name="10 Rectángulo"/>
          <p:cNvSpPr/>
          <p:nvPr/>
        </p:nvSpPr>
        <p:spPr>
          <a:xfrm flipV="1">
            <a:off x="142875" y="1857375"/>
            <a:ext cx="7500938" cy="21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8376" name="Picture 2"/>
          <p:cNvPicPr>
            <a:picLocks noChangeAspect="1" noChangeArrowheads="1"/>
          </p:cNvPicPr>
          <p:nvPr/>
        </p:nvPicPr>
        <p:blipFill>
          <a:blip r:embed="rId4"/>
          <a:srcRect t="70741"/>
          <a:stretch>
            <a:fillRect/>
          </a:stretch>
        </p:blipFill>
        <p:spPr bwMode="auto">
          <a:xfrm>
            <a:off x="500063" y="2000250"/>
            <a:ext cx="83724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Elipse"/>
          <p:cNvSpPr/>
          <p:nvPr/>
        </p:nvSpPr>
        <p:spPr>
          <a:xfrm>
            <a:off x="2928938" y="4143375"/>
            <a:ext cx="3071812" cy="78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8572500" y="5357813"/>
            <a:ext cx="214313" cy="642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6" descr="C:\Javier Rodriguez (F00993WM)\presentaciones\plantilla AEAT\optimizada\portadarrrrrr-copi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i="1">
                <a:solidFill>
                  <a:srgbClr val="0000CC"/>
                </a:solidFill>
              </a:rPr>
              <a:t>Departamento de Gestión Tributaria/Subdirección General de Información y Asistencia Tributaria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000108"/>
            <a:ext cx="9144000" cy="500066"/>
          </a:xfrm>
          <a:prstGeom prst="rect">
            <a:avLst/>
          </a:prstGeom>
          <a:noFill/>
          <a:ln cap="flat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943" tIns="40471" rIns="80943" bIns="40471" anchor="ctr"/>
          <a:lstStyle/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SERVICIO DE CITA </a:t>
            </a: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PREVIA EN CAMPAÑA DE RENTA</a:t>
            </a:r>
          </a:p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 </a:t>
            </a:r>
            <a:endParaRPr lang="es-ES_tradnl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422" name="5 CuadroTexto"/>
          <p:cNvSpPr txBox="1">
            <a:spLocks noChangeArrowheads="1"/>
          </p:cNvSpPr>
          <p:nvPr/>
        </p:nvSpPr>
        <p:spPr bwMode="auto">
          <a:xfrm>
            <a:off x="500063" y="1500188"/>
            <a:ext cx="821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C00000"/>
                </a:solidFill>
              </a:rPr>
              <a:t>CONTRIBUYENTE YA ATENDIDO</a:t>
            </a:r>
          </a:p>
        </p:txBody>
      </p:sp>
      <p:sp>
        <p:nvSpPr>
          <p:cNvPr id="11" name="10 Rectángulo"/>
          <p:cNvSpPr/>
          <p:nvPr/>
        </p:nvSpPr>
        <p:spPr>
          <a:xfrm flipV="1">
            <a:off x="142875" y="1857375"/>
            <a:ext cx="7500938" cy="21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0424" name="Picture 2"/>
          <p:cNvPicPr>
            <a:picLocks noChangeAspect="1" noChangeArrowheads="1"/>
          </p:cNvPicPr>
          <p:nvPr/>
        </p:nvPicPr>
        <p:blipFill>
          <a:blip r:embed="rId4"/>
          <a:srcRect l="15315" t="15991" r="12613" b="62688"/>
          <a:stretch>
            <a:fillRect/>
          </a:stretch>
        </p:blipFill>
        <p:spPr bwMode="auto">
          <a:xfrm>
            <a:off x="1714500" y="2286000"/>
            <a:ext cx="5715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5" name="8 CuadroTexto"/>
          <p:cNvSpPr txBox="1">
            <a:spLocks noChangeArrowheads="1"/>
          </p:cNvSpPr>
          <p:nvPr/>
        </p:nvSpPr>
        <p:spPr bwMode="auto">
          <a:xfrm>
            <a:off x="1285875" y="5643563"/>
            <a:ext cx="5357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000">
                <a:solidFill>
                  <a:srgbClr val="000099"/>
                </a:solidFill>
              </a:rPr>
              <a:t>Límite 2 citas por contribuyente.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6" descr="C:\Javier Rodriguez (F00993WM)\presentaciones\plantilla AEAT\optimizada\portadarrrrrr-copi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i="1">
                <a:solidFill>
                  <a:srgbClr val="0000CC"/>
                </a:solidFill>
              </a:rPr>
              <a:t>Departamento de Gestión Tributaria/Subdirección General de Información y Asistencia Tributaria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000108"/>
            <a:ext cx="9144000" cy="500066"/>
          </a:xfrm>
          <a:prstGeom prst="rect">
            <a:avLst/>
          </a:prstGeom>
          <a:noFill/>
          <a:ln cap="flat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943" tIns="40471" rIns="80943" bIns="40471" anchor="ctr"/>
          <a:lstStyle/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SERVICIO DE CITA </a:t>
            </a: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PREVIA EN CAMPAÑA DE RENTA</a:t>
            </a:r>
          </a:p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 </a:t>
            </a:r>
            <a:endParaRPr lang="es-ES_tradnl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2470" name="5 CuadroTexto"/>
          <p:cNvSpPr txBox="1">
            <a:spLocks noChangeArrowheads="1"/>
          </p:cNvSpPr>
          <p:nvPr/>
        </p:nvSpPr>
        <p:spPr bwMode="auto">
          <a:xfrm>
            <a:off x="500063" y="1500188"/>
            <a:ext cx="821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C00000"/>
                </a:solidFill>
              </a:rPr>
              <a:t>SUPUESTOS DE PENALIZACIÓN</a:t>
            </a:r>
          </a:p>
        </p:txBody>
      </p:sp>
      <p:sp>
        <p:nvSpPr>
          <p:cNvPr id="11" name="10 Rectángulo"/>
          <p:cNvSpPr/>
          <p:nvPr/>
        </p:nvSpPr>
        <p:spPr>
          <a:xfrm flipV="1">
            <a:off x="142875" y="1857375"/>
            <a:ext cx="7500938" cy="21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2472" name="Picture 3"/>
          <p:cNvPicPr>
            <a:picLocks noChangeAspect="1" noChangeArrowheads="1"/>
          </p:cNvPicPr>
          <p:nvPr/>
        </p:nvPicPr>
        <p:blipFill>
          <a:blip r:embed="rId4"/>
          <a:srcRect l="42320" t="24672" b="21495"/>
          <a:stretch>
            <a:fillRect/>
          </a:stretch>
        </p:blipFill>
        <p:spPr bwMode="auto">
          <a:xfrm>
            <a:off x="214313" y="1928813"/>
            <a:ext cx="8429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6" descr="C:\Javier Rodriguez (F00993WM)\presentaciones\plantilla AEAT\optimizada\portadarrrrrr-copi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i="1">
                <a:solidFill>
                  <a:srgbClr val="0000CC"/>
                </a:solidFill>
              </a:rPr>
              <a:t>Departamento de Gestión Tributaria/Subdirección General de Información y Asistencia Tributaria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000108"/>
            <a:ext cx="9144000" cy="500066"/>
          </a:xfrm>
          <a:prstGeom prst="rect">
            <a:avLst/>
          </a:prstGeom>
          <a:noFill/>
          <a:ln cap="flat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943" tIns="40471" rIns="80943" bIns="40471" anchor="ctr"/>
          <a:lstStyle/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SERVICIO DE CITA </a:t>
            </a: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PREVIA EN CAMPAÑA DE RENTA</a:t>
            </a:r>
          </a:p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 </a:t>
            </a:r>
            <a:endParaRPr lang="es-ES_tradnl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4518" name="5 CuadroTexto"/>
          <p:cNvSpPr txBox="1">
            <a:spLocks noChangeArrowheads="1"/>
          </p:cNvSpPr>
          <p:nvPr/>
        </p:nvSpPr>
        <p:spPr bwMode="auto">
          <a:xfrm>
            <a:off x="500063" y="1357313"/>
            <a:ext cx="821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C00000"/>
                </a:solidFill>
              </a:rPr>
              <a:t>RELACIÓN DE CITAS CONCERTADAS</a:t>
            </a:r>
          </a:p>
        </p:txBody>
      </p:sp>
      <p:sp>
        <p:nvSpPr>
          <p:cNvPr id="11" name="10 Rectángulo"/>
          <p:cNvSpPr/>
          <p:nvPr/>
        </p:nvSpPr>
        <p:spPr>
          <a:xfrm flipV="1">
            <a:off x="142875" y="1857375"/>
            <a:ext cx="7500938" cy="21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4520" name="Picture 1"/>
          <p:cNvPicPr>
            <a:picLocks noChangeAspect="1" noChangeArrowheads="1"/>
          </p:cNvPicPr>
          <p:nvPr/>
        </p:nvPicPr>
        <p:blipFill>
          <a:blip r:embed="rId4"/>
          <a:srcRect t="14648" r="1561" b="17433"/>
          <a:stretch>
            <a:fillRect/>
          </a:stretch>
        </p:blipFill>
        <p:spPr bwMode="auto">
          <a:xfrm>
            <a:off x="0" y="1714500"/>
            <a:ext cx="91440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6143625" y="2571750"/>
            <a:ext cx="300037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1357313" y="2786063"/>
            <a:ext cx="1071562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3 Rectángulo"/>
          <p:cNvSpPr>
            <a:spLocks noChangeArrowheads="1"/>
          </p:cNvSpPr>
          <p:nvPr/>
        </p:nvSpPr>
        <p:spPr bwMode="auto">
          <a:xfrm>
            <a:off x="0" y="571500"/>
            <a:ext cx="8786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99"/>
                </a:solidFill>
              </a:rPr>
              <a:t>GENERALIZACIÓN DE LA ATENCIÓN </a:t>
            </a:r>
          </a:p>
          <a:p>
            <a:pPr algn="ctr"/>
            <a:r>
              <a:rPr lang="es-ES" sz="2800" b="1">
                <a:solidFill>
                  <a:srgbClr val="000099"/>
                </a:solidFill>
              </a:rPr>
              <a:t>CON CITA PREVIA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85720" y="2071678"/>
            <a:ext cx="3571899" cy="193899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La cita previa para atención presencial en oficinas, </a:t>
            </a:r>
            <a:r>
              <a:rPr lang="es-ES" sz="2000" b="1" dirty="0">
                <a:solidFill>
                  <a:srgbClr val="336600"/>
                </a:solidFill>
                <a:latin typeface="Arial" pitchFamily="34" charset="0"/>
              </a:rPr>
              <a:t>durante la campaña de renta </a:t>
            </a: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ha sido obligatoria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s-ES" sz="2000" b="1" dirty="0">
                <a:solidFill>
                  <a:srgbClr val="336600"/>
                </a:solidFill>
                <a:latin typeface="Arial" pitchFamily="34" charset="0"/>
              </a:rPr>
              <a:t>Para todas las restantes </a:t>
            </a:r>
            <a:r>
              <a:rPr lang="es-ES" sz="2000" b="1" dirty="0">
                <a:solidFill>
                  <a:srgbClr val="336600"/>
                </a:solidFill>
                <a:latin typeface="Arial" pitchFamily="34" charset="0"/>
              </a:rPr>
              <a:t>    gestiones </a:t>
            </a: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no es obligatoria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85720" y="5733816"/>
            <a:ext cx="3342043" cy="66582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30596" tIns="0" rIns="230596" bIns="0" spcCol="127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endParaRPr lang="es-ES" sz="14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3321" name="5 CuadroTexto"/>
          <p:cNvSpPr txBox="1">
            <a:spLocks noChangeArrowheads="1"/>
          </p:cNvSpPr>
          <p:nvPr/>
        </p:nvSpPr>
        <p:spPr bwMode="auto">
          <a:xfrm>
            <a:off x="357188" y="4357688"/>
            <a:ext cx="8429625" cy="13239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C00000"/>
                </a:solidFill>
                <a:latin typeface="Arial" pitchFamily="34" charset="0"/>
              </a:rPr>
              <a:t>Punto de partida:</a:t>
            </a:r>
          </a:p>
          <a:p>
            <a:pPr>
              <a:defRPr/>
            </a:pP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        1)  </a:t>
            </a: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Cita previa para </a:t>
            </a: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las actuaciones de </a:t>
            </a: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comprobación.</a:t>
            </a:r>
            <a:endParaRPr lang="es-ES" sz="2000" dirty="0">
              <a:solidFill>
                <a:srgbClr val="000099"/>
              </a:solidFill>
              <a:latin typeface="Arial" pitchFamily="34" charset="0"/>
            </a:endParaRPr>
          </a:p>
          <a:p>
            <a:pPr>
              <a:defRPr/>
            </a:pPr>
            <a:r>
              <a:rPr lang="es-ES" sz="2000" b="1" dirty="0">
                <a:solidFill>
                  <a:srgbClr val="C00000"/>
                </a:solidFill>
                <a:latin typeface="Arial" pitchFamily="34" charset="0"/>
              </a:rPr>
              <a:t>Paulatinamente: </a:t>
            </a:r>
          </a:p>
          <a:p>
            <a:pPr>
              <a:defRPr/>
            </a:pP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        2) </a:t>
            </a: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  Ampliación </a:t>
            </a: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de </a:t>
            </a: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la oferta de cita. </a:t>
            </a:r>
            <a:endParaRPr lang="es-ES" sz="20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1571612"/>
            <a:ext cx="3571899" cy="40011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es-ES" sz="2000" dirty="0">
                <a:solidFill>
                  <a:srgbClr val="C00000"/>
                </a:solidFill>
                <a:latin typeface="Arial" pitchFamily="34" charset="0"/>
              </a:rPr>
              <a:t>Hasta</a:t>
            </a: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 2012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00496" y="1571612"/>
            <a:ext cx="4776800" cy="40011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es-ES" sz="2000" dirty="0">
                <a:solidFill>
                  <a:srgbClr val="C00000"/>
                </a:solidFill>
                <a:latin typeface="Arial" pitchFamily="34" charset="0"/>
              </a:rPr>
              <a:t>A partir </a:t>
            </a: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del 2013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000496" y="2071678"/>
            <a:ext cx="4776800" cy="1015663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s-ES" sz="2000" dirty="0">
                <a:solidFill>
                  <a:srgbClr val="C00000"/>
                </a:solidFill>
                <a:latin typeface="Arial" pitchFamily="34" charset="0"/>
              </a:rPr>
              <a:t>Ambicioso proyecto </a:t>
            </a: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de cita previa </a:t>
            </a:r>
          </a:p>
          <a:p>
            <a:pPr algn="ctr">
              <a:defRPr/>
            </a:pP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para todas </a:t>
            </a:r>
            <a:r>
              <a:rPr lang="es-ES" sz="2000" b="1" dirty="0">
                <a:solidFill>
                  <a:srgbClr val="336600"/>
                </a:solidFill>
                <a:latin typeface="Arial" pitchFamily="34" charset="0"/>
              </a:rPr>
              <a:t>LAS GESTIONES CON ATENCIÓN PRESENCIAL</a:t>
            </a:r>
            <a:endParaRPr lang="es-ES" sz="2000" b="1" dirty="0">
              <a:solidFill>
                <a:srgbClr val="336600"/>
              </a:solidFill>
            </a:endParaRPr>
          </a:p>
        </p:txBody>
      </p:sp>
      <p:sp>
        <p:nvSpPr>
          <p:cNvPr id="11" name="10 Flecha abajo"/>
          <p:cNvSpPr/>
          <p:nvPr/>
        </p:nvSpPr>
        <p:spPr bwMode="auto">
          <a:xfrm>
            <a:off x="6357938" y="3055938"/>
            <a:ext cx="142875" cy="36988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12 Grupo"/>
          <p:cNvGrpSpPr>
            <a:grpSpLocks/>
          </p:cNvGrpSpPr>
          <p:nvPr/>
        </p:nvGrpSpPr>
        <p:grpSpPr bwMode="auto">
          <a:xfrm>
            <a:off x="500063" y="714375"/>
            <a:ext cx="7962900" cy="4487863"/>
            <a:chOff x="448893" y="642922"/>
            <a:chExt cx="7962108" cy="3501196"/>
          </a:xfrm>
        </p:grpSpPr>
        <p:graphicFrame>
          <p:nvGraphicFramePr>
            <p:cNvPr id="2" name="1 Diagrama"/>
            <p:cNvGraphicFramePr/>
            <p:nvPr/>
          </p:nvGraphicFramePr>
          <p:xfrm>
            <a:off x="448893" y="642922"/>
            <a:ext cx="7962108" cy="20002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8613" name="5 CuadroTexto"/>
            <p:cNvSpPr txBox="1">
              <a:spLocks noChangeArrowheads="1"/>
            </p:cNvSpPr>
            <p:nvPr/>
          </p:nvSpPr>
          <p:spPr bwMode="auto">
            <a:xfrm>
              <a:off x="1715028" y="2844461"/>
              <a:ext cx="5500320" cy="30761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solidFill>
                    <a:srgbClr val="3333CC"/>
                  </a:solidFill>
                </a:rPr>
                <a:t>	</a:t>
              </a:r>
              <a:r>
                <a:rPr lang="es-ES"/>
                <a:t>MEDIOS NECESARIOS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928270" y="3855551"/>
              <a:ext cx="2088942" cy="2885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mpd="sng">
              <a:solidFill>
                <a:srgbClr val="33660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rgbClr val="003399"/>
                  </a:solidFill>
                  <a:latin typeface="Arial" pitchFamily="34" charset="0"/>
                </a:rPr>
                <a:t>KIOSCO</a:t>
              </a:r>
              <a:endParaRPr lang="es-ES" dirty="0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68615" name="17 Flecha abajo"/>
            <p:cNvSpPr>
              <a:spLocks noChangeArrowheads="1"/>
            </p:cNvSpPr>
            <p:nvPr/>
          </p:nvSpPr>
          <p:spPr bwMode="auto">
            <a:xfrm>
              <a:off x="1673178" y="3260969"/>
              <a:ext cx="581025" cy="476008"/>
            </a:xfrm>
            <a:prstGeom prst="downArrow">
              <a:avLst>
                <a:gd name="adj1" fmla="val 50000"/>
                <a:gd name="adj2" fmla="val 49755"/>
              </a:avLst>
            </a:prstGeom>
            <a:solidFill>
              <a:srgbClr val="00206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CC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287086" y="3855551"/>
              <a:ext cx="3785810" cy="2885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rgbClr val="33660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dirty="0">
                  <a:solidFill>
                    <a:srgbClr val="003399"/>
                  </a:solidFill>
                  <a:latin typeface="Arial" pitchFamily="34" charset="0"/>
                </a:rPr>
                <a:t>     </a:t>
              </a:r>
              <a:r>
                <a:rPr lang="es-ES" dirty="0">
                  <a:solidFill>
                    <a:srgbClr val="003399"/>
                  </a:solidFill>
                  <a:latin typeface="Arial" pitchFamily="34" charset="0"/>
                </a:rPr>
                <a:t>PANTALLA  INFORMATIVA</a:t>
              </a:r>
              <a:endParaRPr lang="es-ES" dirty="0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68617" name="17 Flecha abajo"/>
            <p:cNvSpPr>
              <a:spLocks noChangeArrowheads="1"/>
            </p:cNvSpPr>
            <p:nvPr/>
          </p:nvSpPr>
          <p:spPr bwMode="auto">
            <a:xfrm>
              <a:off x="5734915" y="3260968"/>
              <a:ext cx="581025" cy="535509"/>
            </a:xfrm>
            <a:prstGeom prst="downArrow">
              <a:avLst>
                <a:gd name="adj1" fmla="val 50000"/>
                <a:gd name="adj2" fmla="val 49755"/>
              </a:avLst>
            </a:prstGeom>
            <a:solidFill>
              <a:srgbClr val="00206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CC"/>
                </a:solidFill>
              </a:endParaRPr>
            </a:p>
          </p:txBody>
        </p:sp>
      </p:grp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75" y="5429250"/>
            <a:ext cx="1357313" cy="1000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5" y="5429250"/>
            <a:ext cx="1857375" cy="1000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2 Rectángulo"/>
          <p:cNvSpPr>
            <a:spLocks noChangeArrowheads="1"/>
          </p:cNvSpPr>
          <p:nvPr/>
        </p:nvSpPr>
        <p:spPr bwMode="auto">
          <a:xfrm>
            <a:off x="0" y="92867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0099"/>
                </a:solidFill>
              </a:rPr>
              <a:t>ATENCIÓN SIN CITA </a:t>
            </a:r>
            <a:r>
              <a:rPr lang="es-ES" sz="2800" b="1" dirty="0">
                <a:solidFill>
                  <a:srgbClr val="000099"/>
                </a:solidFill>
              </a:rPr>
              <a:t>PREVIA</a:t>
            </a:r>
          </a:p>
        </p:txBody>
      </p:sp>
      <p:sp>
        <p:nvSpPr>
          <p:cNvPr id="32772" name="6 CuadroTexto"/>
          <p:cNvSpPr txBox="1">
            <a:spLocks noChangeArrowheads="1"/>
          </p:cNvSpPr>
          <p:nvPr/>
        </p:nvSpPr>
        <p:spPr bwMode="auto">
          <a:xfrm>
            <a:off x="8858250" y="6488113"/>
            <a:ext cx="214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C3B80547-3F0E-41F9-91DB-123A934DCE27}" type="slidenum">
              <a:rPr lang="es-ES" sz="1000">
                <a:solidFill>
                  <a:srgbClr val="FFFFFF"/>
                </a:solidFill>
              </a:rPr>
              <a:pPr/>
              <a:t>2</a:t>
            </a:fld>
            <a:endParaRPr lang="es-ES" sz="1000">
              <a:solidFill>
                <a:srgbClr val="FFFFFF"/>
              </a:solidFill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571625"/>
            <a:ext cx="7358062" cy="47863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1 Rectángulo"/>
          <p:cNvSpPr>
            <a:spLocks noChangeArrowheads="1"/>
          </p:cNvSpPr>
          <p:nvPr/>
        </p:nvSpPr>
        <p:spPr bwMode="auto">
          <a:xfrm>
            <a:off x="214313" y="1357313"/>
            <a:ext cx="8715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1900">
                <a:solidFill>
                  <a:srgbClr val="003399"/>
                </a:solidFill>
              </a:rPr>
              <a:t> </a:t>
            </a:r>
            <a:r>
              <a:rPr lang="es-ES" sz="2000" b="1">
                <a:solidFill>
                  <a:srgbClr val="003399"/>
                </a:solidFill>
              </a:rPr>
              <a:t>Características:</a:t>
            </a:r>
          </a:p>
          <a:p>
            <a:pPr algn="just"/>
            <a:endParaRPr lang="es-ES" sz="2000">
              <a:solidFill>
                <a:srgbClr val="003399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sz="2000">
                <a:solidFill>
                  <a:srgbClr val="C00000"/>
                </a:solidFill>
              </a:rPr>
              <a:t> </a:t>
            </a:r>
            <a:r>
              <a:rPr lang="es-ES" sz="2000">
                <a:solidFill>
                  <a:srgbClr val="000099"/>
                </a:solidFill>
              </a:rPr>
              <a:t>Facilita la </a:t>
            </a:r>
            <a:r>
              <a:rPr lang="es-ES" sz="2000">
                <a:solidFill>
                  <a:srgbClr val="C00000"/>
                </a:solidFill>
              </a:rPr>
              <a:t>gestión de colas y la agenda de cita previa </a:t>
            </a:r>
            <a:r>
              <a:rPr lang="es-ES" sz="2000">
                <a:solidFill>
                  <a:srgbClr val="003399"/>
                </a:solidFill>
              </a:rPr>
              <a:t>de las oficinas.</a:t>
            </a:r>
          </a:p>
          <a:p>
            <a:pPr lvl="1" algn="just"/>
            <a:endParaRPr lang="es-ES" sz="2000">
              <a:solidFill>
                <a:srgbClr val="003399"/>
              </a:solidFill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es-ES" sz="2000">
                <a:solidFill>
                  <a:srgbClr val="003399"/>
                </a:solidFill>
              </a:rPr>
              <a:t> Personalización de los servicios prestados.</a:t>
            </a:r>
          </a:p>
          <a:p>
            <a:pPr lvl="2" algn="just">
              <a:buFont typeface="Wingdings" pitchFamily="2" charset="2"/>
              <a:buChar char="ü"/>
            </a:pPr>
            <a:r>
              <a:rPr lang="es-ES" sz="2000">
                <a:solidFill>
                  <a:srgbClr val="C00000"/>
                </a:solidFill>
              </a:rPr>
              <a:t> </a:t>
            </a:r>
            <a:r>
              <a:rPr lang="es-ES" sz="2000">
                <a:solidFill>
                  <a:srgbClr val="000099"/>
                </a:solidFill>
              </a:rPr>
              <a:t>Direccionamiento</a:t>
            </a:r>
            <a:r>
              <a:rPr lang="es-ES" sz="2000">
                <a:solidFill>
                  <a:srgbClr val="FF0000"/>
                </a:solidFill>
              </a:rPr>
              <a:t> </a:t>
            </a:r>
            <a:r>
              <a:rPr lang="es-ES" sz="2000">
                <a:solidFill>
                  <a:srgbClr val="003399"/>
                </a:solidFill>
              </a:rPr>
              <a:t>de los contribuyentes a los puestos de atención (automática o manual).</a:t>
            </a:r>
          </a:p>
          <a:p>
            <a:pPr lvl="2" algn="just">
              <a:buFont typeface="Wingdings" pitchFamily="2" charset="2"/>
              <a:buChar char="ü"/>
            </a:pPr>
            <a:r>
              <a:rPr lang="es-ES" sz="2000">
                <a:solidFill>
                  <a:srgbClr val="003399"/>
                </a:solidFill>
              </a:rPr>
              <a:t> Gestión de la cita previa.</a:t>
            </a:r>
          </a:p>
          <a:p>
            <a:pPr lvl="1" algn="just">
              <a:buFont typeface="Wingdings" pitchFamily="2" charset="2"/>
              <a:buChar char="ü"/>
            </a:pPr>
            <a:endParaRPr lang="es-ES" sz="2000">
              <a:solidFill>
                <a:srgbClr val="003399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sz="2000">
                <a:solidFill>
                  <a:srgbClr val="003399"/>
                </a:solidFill>
              </a:rPr>
              <a:t> Está comunicado con las </a:t>
            </a:r>
            <a:r>
              <a:rPr lang="es-ES" sz="2000">
                <a:solidFill>
                  <a:srgbClr val="C00000"/>
                </a:solidFill>
              </a:rPr>
              <a:t>aplicaciones corporativas</a:t>
            </a:r>
            <a:r>
              <a:rPr lang="es-ES" sz="2000">
                <a:solidFill>
                  <a:srgbClr val="003399"/>
                </a:solidFill>
              </a:rPr>
              <a:t>, en especial con la de cita previa.</a:t>
            </a:r>
          </a:p>
          <a:p>
            <a:pPr lvl="1" algn="just">
              <a:buFont typeface="Wingdings" pitchFamily="2" charset="2"/>
              <a:buChar char="ü"/>
            </a:pPr>
            <a:endParaRPr lang="es-ES" sz="2000">
              <a:solidFill>
                <a:srgbClr val="003399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sz="2000">
                <a:solidFill>
                  <a:srgbClr val="C00000"/>
                </a:solidFill>
              </a:rPr>
              <a:t> Flexible</a:t>
            </a:r>
            <a:r>
              <a:rPr lang="es-ES" sz="2000">
                <a:solidFill>
                  <a:srgbClr val="003399"/>
                </a:solidFill>
              </a:rPr>
              <a:t>. Se adapta a diferentes modelos de organización de las oficinas y a la demanda de servicios.</a:t>
            </a:r>
          </a:p>
          <a:p>
            <a:pPr>
              <a:buFont typeface="Wingdings" pitchFamily="2" charset="2"/>
              <a:buChar char="Ø"/>
            </a:pPr>
            <a:endParaRPr lang="es-ES" sz="200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Ø"/>
            </a:pPr>
            <a:endParaRPr lang="es-ES" sz="2000">
              <a:solidFill>
                <a:srgbClr val="000099"/>
              </a:solidFill>
            </a:endParaRPr>
          </a:p>
        </p:txBody>
      </p:sp>
      <p:sp>
        <p:nvSpPr>
          <p:cNvPr id="70658" name="2 Rectángulo"/>
          <p:cNvSpPr>
            <a:spLocks noChangeArrowheads="1"/>
          </p:cNvSpPr>
          <p:nvPr/>
        </p:nvSpPr>
        <p:spPr bwMode="auto">
          <a:xfrm>
            <a:off x="3086100" y="642938"/>
            <a:ext cx="341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rgbClr val="003399"/>
                </a:solidFill>
              </a:rPr>
              <a:t>Programa ATENEO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Rectángulo"/>
          <p:cNvSpPr>
            <a:spLocks noChangeArrowheads="1"/>
          </p:cNvSpPr>
          <p:nvPr/>
        </p:nvSpPr>
        <p:spPr bwMode="auto">
          <a:xfrm>
            <a:off x="214313" y="1285875"/>
            <a:ext cx="87153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900">
                <a:solidFill>
                  <a:srgbClr val="003399"/>
                </a:solidFill>
              </a:rPr>
              <a:t> </a:t>
            </a:r>
            <a:r>
              <a:rPr lang="es-ES" sz="2000" b="1">
                <a:solidFill>
                  <a:srgbClr val="003399"/>
                </a:solidFill>
              </a:rPr>
              <a:t>Ventajas:</a:t>
            </a:r>
          </a:p>
          <a:p>
            <a:pPr>
              <a:buFont typeface="Wingdings" pitchFamily="2" charset="2"/>
              <a:buChar char="Ø"/>
            </a:pPr>
            <a:endParaRPr lang="es-ES" sz="2000">
              <a:solidFill>
                <a:srgbClr val="003399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sz="2000">
                <a:solidFill>
                  <a:srgbClr val="003399"/>
                </a:solidFill>
              </a:rPr>
              <a:t> Información en </a:t>
            </a:r>
            <a:r>
              <a:rPr lang="es-ES" sz="2000">
                <a:solidFill>
                  <a:srgbClr val="C00000"/>
                </a:solidFill>
              </a:rPr>
              <a:t>tiempo real </a:t>
            </a:r>
            <a:r>
              <a:rPr lang="es-ES" sz="2000">
                <a:solidFill>
                  <a:srgbClr val="003399"/>
                </a:solidFill>
              </a:rPr>
              <a:t>del funcionamiento de la oficina posibilitando introducir cambios de forma inmediata.</a:t>
            </a:r>
            <a:endParaRPr lang="es-ES" sz="2000">
              <a:solidFill>
                <a:srgbClr val="000099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endParaRPr lang="es-ES" sz="2000">
              <a:solidFill>
                <a:srgbClr val="000099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sz="2000">
                <a:solidFill>
                  <a:srgbClr val="000099"/>
                </a:solidFill>
              </a:rPr>
              <a:t> Almacenamiento y envío a los servicios centrales de la actividad de la oficina para su </a:t>
            </a:r>
            <a:r>
              <a:rPr lang="es-ES" sz="2000">
                <a:solidFill>
                  <a:srgbClr val="C00000"/>
                </a:solidFill>
              </a:rPr>
              <a:t>tratamiento estadístico </a:t>
            </a:r>
            <a:r>
              <a:rPr lang="es-ES" sz="2000">
                <a:solidFill>
                  <a:srgbClr val="000099"/>
                </a:solidFill>
              </a:rPr>
              <a:t>(contribuyentes atendidos, tiempos de espera..etc).</a:t>
            </a:r>
          </a:p>
          <a:p>
            <a:pPr lvl="1" algn="just">
              <a:buFont typeface="Wingdings" pitchFamily="2" charset="2"/>
              <a:buChar char="ü"/>
            </a:pPr>
            <a:endParaRPr lang="es-ES" sz="2000">
              <a:solidFill>
                <a:srgbClr val="000099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sz="2000">
                <a:solidFill>
                  <a:srgbClr val="000099"/>
                </a:solidFill>
              </a:rPr>
              <a:t>Facilita el</a:t>
            </a:r>
            <a:r>
              <a:rPr lang="es-ES" sz="2000">
                <a:solidFill>
                  <a:srgbClr val="C00000"/>
                </a:solidFill>
              </a:rPr>
              <a:t> dimensionamiento homogéneo </a:t>
            </a:r>
            <a:r>
              <a:rPr lang="es-ES" sz="2000">
                <a:solidFill>
                  <a:srgbClr val="000099"/>
                </a:solidFill>
              </a:rPr>
              <a:t>de la asistencia en oficinas. </a:t>
            </a:r>
          </a:p>
        </p:txBody>
      </p:sp>
      <p:sp>
        <p:nvSpPr>
          <p:cNvPr id="71682" name="2 Rectángulo"/>
          <p:cNvSpPr>
            <a:spLocks noChangeArrowheads="1"/>
          </p:cNvSpPr>
          <p:nvPr/>
        </p:nvSpPr>
        <p:spPr bwMode="auto">
          <a:xfrm>
            <a:off x="3086100" y="642938"/>
            <a:ext cx="341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rgbClr val="003399"/>
                </a:solidFill>
              </a:rPr>
              <a:t>Programa ATENEO</a:t>
            </a:r>
          </a:p>
        </p:txBody>
      </p:sp>
      <p:sp>
        <p:nvSpPr>
          <p:cNvPr id="71683" name="3 CuadroTexto"/>
          <p:cNvSpPr txBox="1">
            <a:spLocks noChangeArrowheads="1"/>
          </p:cNvSpPr>
          <p:nvPr/>
        </p:nvSpPr>
        <p:spPr bwMode="auto">
          <a:xfrm>
            <a:off x="1214438" y="5000625"/>
            <a:ext cx="7380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>
                <a:solidFill>
                  <a:srgbClr val="C00000"/>
                </a:solidFill>
              </a:rPr>
              <a:t> </a:t>
            </a:r>
            <a:r>
              <a:rPr lang="es-ES" sz="2400">
                <a:solidFill>
                  <a:srgbClr val="009900"/>
                </a:solidFill>
              </a:rPr>
              <a:t>Mejora la atención al ciudadano. </a:t>
            </a:r>
          </a:p>
          <a:p>
            <a:pPr>
              <a:buFont typeface="Wingdings" pitchFamily="2" charset="2"/>
              <a:buChar char="Ø"/>
            </a:pPr>
            <a:endParaRPr lang="es-ES" sz="240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sz="2400">
                <a:solidFill>
                  <a:srgbClr val="009900"/>
                </a:solidFill>
              </a:rPr>
              <a:t> Facilita el control sobre el trabajo de las oficinas.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Rectángulo"/>
          <p:cNvSpPr>
            <a:spLocks noChangeArrowheads="1"/>
          </p:cNvSpPr>
          <p:nvPr/>
        </p:nvSpPr>
        <p:spPr bwMode="auto">
          <a:xfrm>
            <a:off x="214313" y="1285875"/>
            <a:ext cx="8715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000">
              <a:solidFill>
                <a:srgbClr val="003399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s-ES" sz="2000">
                <a:solidFill>
                  <a:srgbClr val="003399"/>
                </a:solidFill>
              </a:rPr>
              <a:t> </a:t>
            </a:r>
            <a:r>
              <a:rPr lang="es-ES" sz="2000">
                <a:solidFill>
                  <a:srgbClr val="C00000"/>
                </a:solidFill>
              </a:rPr>
              <a:t>Servidor:</a:t>
            </a:r>
            <a:r>
              <a:rPr lang="es-ES" sz="2000">
                <a:solidFill>
                  <a:srgbClr val="003399"/>
                </a:solidFill>
              </a:rPr>
              <a:t> Concentra, gestiona y distribuye la información del sistema.</a:t>
            </a:r>
          </a:p>
          <a:p>
            <a:pPr lvl="1" algn="just"/>
            <a:endParaRPr lang="es-ES" sz="2000">
              <a:solidFill>
                <a:srgbClr val="003399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s-ES" sz="2000">
                <a:solidFill>
                  <a:srgbClr val="003399"/>
                </a:solidFill>
              </a:rPr>
              <a:t> </a:t>
            </a:r>
            <a:r>
              <a:rPr lang="es-ES" sz="2000">
                <a:solidFill>
                  <a:srgbClr val="C00000"/>
                </a:solidFill>
              </a:rPr>
              <a:t>Gestor:</a:t>
            </a:r>
            <a:r>
              <a:rPr lang="es-ES" sz="2000">
                <a:solidFill>
                  <a:srgbClr val="003399"/>
                </a:solidFill>
              </a:rPr>
              <a:t> Permite introducir </a:t>
            </a:r>
            <a:r>
              <a:rPr lang="es-ES" sz="2000">
                <a:solidFill>
                  <a:srgbClr val="C00000"/>
                </a:solidFill>
              </a:rPr>
              <a:t>manualmente</a:t>
            </a:r>
            <a:r>
              <a:rPr lang="es-ES" sz="2000">
                <a:solidFill>
                  <a:srgbClr val="003399"/>
                </a:solidFill>
              </a:rPr>
              <a:t> las citas o demandas de servicio para su gestión por la aplicación. </a:t>
            </a:r>
          </a:p>
          <a:p>
            <a:pPr lvl="1" algn="just"/>
            <a:endParaRPr lang="es-ES" sz="2000">
              <a:solidFill>
                <a:srgbClr val="003399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s-ES" sz="2000">
                <a:solidFill>
                  <a:srgbClr val="003399"/>
                </a:solidFill>
              </a:rPr>
              <a:t> </a:t>
            </a:r>
            <a:r>
              <a:rPr lang="es-ES" sz="2000">
                <a:solidFill>
                  <a:srgbClr val="C00000"/>
                </a:solidFill>
              </a:rPr>
              <a:t>Autoservicio:</a:t>
            </a:r>
            <a:r>
              <a:rPr lang="es-ES" sz="2000">
                <a:solidFill>
                  <a:srgbClr val="003399"/>
                </a:solidFill>
              </a:rPr>
              <a:t> Permite que el ciudadano seleccione </a:t>
            </a:r>
            <a:r>
              <a:rPr lang="es-ES" sz="2000">
                <a:solidFill>
                  <a:srgbClr val="C00000"/>
                </a:solidFill>
              </a:rPr>
              <a:t>directamente</a:t>
            </a:r>
            <a:r>
              <a:rPr lang="es-ES" sz="2000">
                <a:solidFill>
                  <a:srgbClr val="003399"/>
                </a:solidFill>
              </a:rPr>
              <a:t> el servicio que desea. Opcional y compatible con el anterior.</a:t>
            </a:r>
          </a:p>
          <a:p>
            <a:pPr lvl="1" algn="just"/>
            <a:endParaRPr lang="es-ES" sz="2000">
              <a:solidFill>
                <a:srgbClr val="003399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s-ES" sz="2000">
                <a:solidFill>
                  <a:srgbClr val="C00000"/>
                </a:solidFill>
              </a:rPr>
              <a:t>Monitor:</a:t>
            </a:r>
            <a:r>
              <a:rPr lang="es-ES" sz="2000">
                <a:solidFill>
                  <a:srgbClr val="003399"/>
                </a:solidFill>
              </a:rPr>
              <a:t> Para informar al ciudadano mediante </a:t>
            </a:r>
            <a:r>
              <a:rPr lang="es-ES" sz="2000">
                <a:solidFill>
                  <a:srgbClr val="C00000"/>
                </a:solidFill>
              </a:rPr>
              <a:t>avisos por pantalla </a:t>
            </a:r>
            <a:r>
              <a:rPr lang="es-ES" sz="2000">
                <a:solidFill>
                  <a:srgbClr val="003399"/>
                </a:solidFill>
              </a:rPr>
              <a:t>del puesto de operador en el que debe pasar a ser atendido.</a:t>
            </a:r>
          </a:p>
          <a:p>
            <a:pPr lvl="1" algn="just"/>
            <a:endParaRPr lang="es-ES" sz="2000">
              <a:solidFill>
                <a:srgbClr val="003399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s-ES" sz="2000">
                <a:solidFill>
                  <a:srgbClr val="C00000"/>
                </a:solidFill>
              </a:rPr>
              <a:t>Operador:</a:t>
            </a:r>
            <a:r>
              <a:rPr lang="es-ES" sz="2000">
                <a:solidFill>
                  <a:srgbClr val="003399"/>
                </a:solidFill>
              </a:rPr>
              <a:t> Lo ejecuta el funcionario en su </a:t>
            </a:r>
            <a:r>
              <a:rPr lang="es-ES" sz="2000">
                <a:solidFill>
                  <a:srgbClr val="C00000"/>
                </a:solidFill>
              </a:rPr>
              <a:t>puesto de atención</a:t>
            </a:r>
            <a:r>
              <a:rPr lang="es-ES" sz="2000">
                <a:solidFill>
                  <a:srgbClr val="003399"/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Ø"/>
            </a:pPr>
            <a:endParaRPr lang="es-ES" sz="2000">
              <a:solidFill>
                <a:srgbClr val="003399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s-ES" sz="2000">
                <a:solidFill>
                  <a:srgbClr val="C00000"/>
                </a:solidFill>
              </a:rPr>
              <a:t>Administrador</a:t>
            </a:r>
            <a:r>
              <a:rPr lang="es-ES" sz="2000">
                <a:solidFill>
                  <a:srgbClr val="003399"/>
                </a:solidFill>
              </a:rPr>
              <a:t>: Permite </a:t>
            </a:r>
            <a:r>
              <a:rPr lang="es-ES" sz="2000">
                <a:solidFill>
                  <a:srgbClr val="C00000"/>
                </a:solidFill>
              </a:rPr>
              <a:t>supervisar</a:t>
            </a:r>
            <a:r>
              <a:rPr lang="es-ES" sz="2000">
                <a:solidFill>
                  <a:srgbClr val="003399"/>
                </a:solidFill>
              </a:rPr>
              <a:t> el funcionamiento de los servicios por el responsable de la oficina y la toma inmediata de decisiones.</a:t>
            </a:r>
            <a:r>
              <a:rPr lang="es-ES" sz="20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72706" name="2 Rectángulo"/>
          <p:cNvSpPr>
            <a:spLocks noChangeArrowheads="1"/>
          </p:cNvSpPr>
          <p:nvPr/>
        </p:nvSpPr>
        <p:spPr bwMode="auto">
          <a:xfrm>
            <a:off x="1500188" y="642938"/>
            <a:ext cx="68246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3399"/>
                </a:solidFill>
              </a:rPr>
              <a:t>Programa ATENEO</a:t>
            </a:r>
          </a:p>
          <a:p>
            <a:pPr algn="ctr"/>
            <a:r>
              <a:rPr lang="es-ES" sz="2400" b="1">
                <a:solidFill>
                  <a:srgbClr val="C00000"/>
                </a:solidFill>
              </a:rPr>
              <a:t>Descripción básica. Módulos.</a:t>
            </a:r>
          </a:p>
          <a:p>
            <a:pPr algn="ctr"/>
            <a:endParaRPr lang="es-ES" sz="2800" b="1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2 Rectángulo"/>
          <p:cNvSpPr>
            <a:spLocks noChangeArrowheads="1"/>
          </p:cNvSpPr>
          <p:nvPr/>
        </p:nvSpPr>
        <p:spPr bwMode="auto">
          <a:xfrm>
            <a:off x="1143000" y="571500"/>
            <a:ext cx="7143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3399"/>
                </a:solidFill>
              </a:rPr>
              <a:t>Programa ATENEO</a:t>
            </a:r>
          </a:p>
          <a:p>
            <a:pPr algn="ctr"/>
            <a:r>
              <a:rPr lang="es-ES" sz="2400" b="1">
                <a:solidFill>
                  <a:srgbClr val="C00000"/>
                </a:solidFill>
              </a:rPr>
              <a:t>Esquema de funcionamiento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82153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571625"/>
            <a:ext cx="1928812" cy="14287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3786188"/>
            <a:ext cx="2071687" cy="9286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8 Imagen" descr="sala-de-esper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3714750"/>
            <a:ext cx="2428875" cy="23574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6262" name="Picture 6" descr="Ver imagen en tamaño complet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63" y="1643063"/>
            <a:ext cx="1643062" cy="13573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2" name="11 Flecha abajo"/>
          <p:cNvSpPr/>
          <p:nvPr/>
        </p:nvSpPr>
        <p:spPr>
          <a:xfrm rot="16200000" flipV="1">
            <a:off x="7983538" y="2160588"/>
            <a:ext cx="677862" cy="785812"/>
          </a:xfrm>
          <a:prstGeom prst="downArrow">
            <a:avLst>
              <a:gd name="adj1" fmla="val 50000"/>
              <a:gd name="adj2" fmla="val 67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4" name="13 Conector recto de flecha"/>
          <p:cNvCxnSpPr/>
          <p:nvPr/>
        </p:nvCxnSpPr>
        <p:spPr>
          <a:xfrm rot="16200000" flipH="1">
            <a:off x="4929188" y="2928938"/>
            <a:ext cx="857250" cy="85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10800000">
            <a:off x="4357688" y="4786313"/>
            <a:ext cx="1571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7358063" y="2286000"/>
            <a:ext cx="571500" cy="642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9" name="18 Imagen" descr="zenonSupervisor_60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1643063"/>
            <a:ext cx="1714500" cy="1714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5" y="3786188"/>
            <a:ext cx="3286125" cy="1214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" name="Picture 2" descr="http://www.zoomnews.es/sites/default/files/images/old/agencia_tributaria_2_efe_11031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" y="3786188"/>
            <a:ext cx="3571875" cy="2286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0" y="1227138"/>
          <a:ext cx="9144000" cy="4500562"/>
        </p:xfrm>
        <a:graphic>
          <a:graphicData uri="http://schemas.openxmlformats.org/presentationml/2006/ole">
            <p:oleObj spid="_x0000_s13315" name="Diapositiva" r:id="rId3" imgW="4570501" imgH="3427618" progId="">
              <p:embed/>
            </p:oleObj>
          </a:graphicData>
        </a:graphic>
      </p:graphicFrame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3333CC"/>
              </a:solidFill>
            </a:endParaRPr>
          </a:p>
        </p:txBody>
      </p:sp>
      <p:sp>
        <p:nvSpPr>
          <p:cNvPr id="13317" name="3 CuadroTexto"/>
          <p:cNvSpPr txBox="1">
            <a:spLocks noChangeArrowheads="1"/>
          </p:cNvSpPr>
          <p:nvPr/>
        </p:nvSpPr>
        <p:spPr bwMode="auto">
          <a:xfrm>
            <a:off x="714375" y="642938"/>
            <a:ext cx="6929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99"/>
                </a:solidFill>
              </a:rPr>
              <a:t>Programa ATENEO</a:t>
            </a:r>
          </a:p>
          <a:p>
            <a:pPr algn="ctr"/>
            <a:r>
              <a:rPr lang="es-ES" sz="2400" b="1">
                <a:solidFill>
                  <a:srgbClr val="C00000"/>
                </a:solidFill>
              </a:rPr>
              <a:t>Pantalla de Autoservicio</a:t>
            </a:r>
          </a:p>
        </p:txBody>
      </p:sp>
      <p:sp>
        <p:nvSpPr>
          <p:cNvPr id="6" name="5 Elipse"/>
          <p:cNvSpPr/>
          <p:nvPr/>
        </p:nvSpPr>
        <p:spPr>
          <a:xfrm>
            <a:off x="3357563" y="1500188"/>
            <a:ext cx="2786062" cy="1000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285875"/>
            <a:ext cx="4929188" cy="30718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3143250"/>
            <a:ext cx="5072062" cy="29289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2857500" y="2214563"/>
            <a:ext cx="1500188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6357938" y="4143375"/>
            <a:ext cx="1857375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0" y="1227138"/>
          <a:ext cx="9144000" cy="4500562"/>
        </p:xfrm>
        <a:graphic>
          <a:graphicData uri="http://schemas.openxmlformats.org/presentationml/2006/ole">
            <p:oleObj spid="_x0000_s109571" name="Diapositiva" r:id="rId3" imgW="4570501" imgH="3427618" progId="">
              <p:embed/>
            </p:oleObj>
          </a:graphicData>
        </a:graphic>
      </p:graphicFrame>
      <p:sp>
        <p:nvSpPr>
          <p:cNvPr id="1095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3333CC"/>
              </a:solidFill>
            </a:endParaRPr>
          </a:p>
        </p:txBody>
      </p:sp>
      <p:sp>
        <p:nvSpPr>
          <p:cNvPr id="109573" name="3 CuadroTexto"/>
          <p:cNvSpPr txBox="1">
            <a:spLocks noChangeArrowheads="1"/>
          </p:cNvSpPr>
          <p:nvPr/>
        </p:nvSpPr>
        <p:spPr bwMode="auto">
          <a:xfrm>
            <a:off x="714375" y="642938"/>
            <a:ext cx="692943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99"/>
                </a:solidFill>
              </a:rPr>
              <a:t>Programa ATENEO</a:t>
            </a:r>
          </a:p>
          <a:p>
            <a:pPr algn="ctr"/>
            <a:r>
              <a:rPr lang="es-ES" sz="2400" b="1">
                <a:solidFill>
                  <a:srgbClr val="C00000"/>
                </a:solidFill>
              </a:rPr>
              <a:t>Pantalla de Autoservicio</a:t>
            </a:r>
          </a:p>
          <a:p>
            <a:pPr algn="ctr"/>
            <a:endParaRPr lang="es-ES" sz="3000">
              <a:solidFill>
                <a:srgbClr val="000099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6143625" y="1428750"/>
            <a:ext cx="3000375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0"/>
            <a:ext cx="4786312" cy="29289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6 Imagen" descr="la foto.JPG"/>
          <p:cNvPicPr>
            <a:picLocks noChangeAspect="1"/>
          </p:cNvPicPr>
          <p:nvPr/>
        </p:nvPicPr>
        <p:blipFill>
          <a:blip r:embed="rId5"/>
          <a:srcRect t="13223" b="10744"/>
          <a:stretch>
            <a:fillRect/>
          </a:stretch>
        </p:blipFill>
        <p:spPr bwMode="auto">
          <a:xfrm>
            <a:off x="4643438" y="3571875"/>
            <a:ext cx="3643312" cy="26431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785938" y="2143125"/>
            <a:ext cx="17145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1714500" y="2071688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i="1">
                <a:solidFill>
                  <a:schemeClr val="bg1"/>
                </a:solidFill>
              </a:rPr>
              <a:t>CENSOS ?</a:t>
            </a:r>
          </a:p>
        </p:txBody>
      </p:sp>
      <p:sp>
        <p:nvSpPr>
          <p:cNvPr id="11" name="10 Elipse"/>
          <p:cNvSpPr/>
          <p:nvPr/>
        </p:nvSpPr>
        <p:spPr>
          <a:xfrm>
            <a:off x="785813" y="3500438"/>
            <a:ext cx="1571625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build="allAtOnce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1 Título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9413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Programa ATENEO</a:t>
            </a:r>
            <a:br>
              <a:rPr lang="es-ES" sz="2800" b="1" smtClean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es-ES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Categorías Estadísticas</a:t>
            </a:r>
            <a:r>
              <a:rPr lang="es-ES" sz="2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/>
            </a:r>
            <a:br>
              <a:rPr lang="es-ES" sz="2800" b="1" smtClean="0">
                <a:solidFill>
                  <a:srgbClr val="000099"/>
                </a:solidFill>
                <a:latin typeface="Arial" charset="0"/>
                <a:cs typeface="Arial" charset="0"/>
              </a:rPr>
            </a:br>
            <a:endParaRPr lang="es-ES" sz="2800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pic>
        <p:nvPicPr>
          <p:cNvPr id="11059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71625"/>
            <a:ext cx="7786688" cy="478631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1 Título"/>
          <p:cNvSpPr>
            <a:spLocks noGrp="1"/>
          </p:cNvSpPr>
          <p:nvPr>
            <p:ph type="title"/>
          </p:nvPr>
        </p:nvSpPr>
        <p:spPr bwMode="auto">
          <a:xfrm>
            <a:off x="457200" y="500063"/>
            <a:ext cx="8229600" cy="917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ATENEO</a:t>
            </a:r>
            <a:br>
              <a:rPr lang="es-ES" sz="2800" b="1" smtClean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es-ES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Categorías Estadísticas</a:t>
            </a:r>
            <a:r>
              <a:rPr lang="es-ES" sz="2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/>
            </a:r>
            <a:br>
              <a:rPr lang="es-ES" sz="2800" b="1" smtClean="0">
                <a:solidFill>
                  <a:srgbClr val="000099"/>
                </a:solidFill>
                <a:latin typeface="Arial" charset="0"/>
                <a:cs typeface="Arial" charset="0"/>
              </a:rPr>
            </a:br>
            <a:endParaRPr lang="es-ES" sz="2800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00188"/>
            <a:ext cx="7572375" cy="464343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28625" y="500063"/>
            <a:ext cx="8158163" cy="9286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800" b="1" kern="0" dirty="0">
                <a:solidFill>
                  <a:srgbClr val="000099"/>
                </a:solidFill>
                <a:latin typeface="Arial" pitchFamily="34" charset="0"/>
              </a:rPr>
              <a:t>Programa ATENEO</a:t>
            </a:r>
          </a:p>
          <a:p>
            <a:pPr algn="ctr">
              <a:defRPr/>
            </a:pPr>
            <a:r>
              <a:rPr lang="es-ES" sz="2400" b="1" kern="0" dirty="0">
                <a:solidFill>
                  <a:srgbClr val="C00000"/>
                </a:solidFill>
                <a:latin typeface="Arial" pitchFamily="34" charset="0"/>
              </a:rPr>
              <a:t>INFORMACIÓN ESTADÍSTICA. Ciudadanos atendidos.</a:t>
            </a:r>
          </a:p>
          <a:p>
            <a:pPr algn="ctr">
              <a:defRPr/>
            </a:pPr>
            <a:endParaRPr lang="es-ES" sz="2800" kern="0" dirty="0">
              <a:solidFill>
                <a:srgbClr val="000099"/>
              </a:solidFill>
              <a:latin typeface="Arial" pitchFamily="34" charset="0"/>
            </a:endParaRPr>
          </a:p>
          <a:p>
            <a:pPr algn="ctr">
              <a:defRPr/>
            </a:pPr>
            <a:endParaRPr lang="es-ES" sz="2800" kern="0" dirty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 l="15234" t="13213" b="5518"/>
          <a:stretch>
            <a:fillRect/>
          </a:stretch>
        </p:blipFill>
        <p:spPr bwMode="auto">
          <a:xfrm>
            <a:off x="0" y="1357313"/>
            <a:ext cx="9144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28625" y="500063"/>
            <a:ext cx="8158163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800" b="1" kern="0" dirty="0">
                <a:solidFill>
                  <a:srgbClr val="000099"/>
                </a:solidFill>
                <a:latin typeface="Arial" pitchFamily="34" charset="0"/>
              </a:rPr>
              <a:t>Programa ATENEO</a:t>
            </a:r>
          </a:p>
          <a:p>
            <a:pPr algn="ctr">
              <a:defRPr/>
            </a:pPr>
            <a:r>
              <a:rPr lang="es-ES" sz="2400" b="1" kern="0" dirty="0">
                <a:solidFill>
                  <a:srgbClr val="C00000"/>
                </a:solidFill>
                <a:latin typeface="Arial" pitchFamily="34" charset="0"/>
              </a:rPr>
              <a:t>Ciudadanos atendidos. Oficinas.</a:t>
            </a:r>
            <a:endParaRPr lang="es-ES" sz="2400" b="1" kern="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 l="15820" t="13184" r="9766" b="5518"/>
          <a:stretch>
            <a:fillRect/>
          </a:stretch>
        </p:blipFill>
        <p:spPr bwMode="auto">
          <a:xfrm>
            <a:off x="0" y="1357313"/>
            <a:ext cx="9144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2 Rectángulo"/>
          <p:cNvSpPr>
            <a:spLocks noChangeArrowheads="1"/>
          </p:cNvSpPr>
          <p:nvPr/>
        </p:nvSpPr>
        <p:spPr bwMode="auto">
          <a:xfrm>
            <a:off x="0" y="92867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0099"/>
                </a:solidFill>
              </a:rPr>
              <a:t>ATENCIÓN CON </a:t>
            </a:r>
            <a:r>
              <a:rPr lang="es-ES" sz="2800" b="1" dirty="0">
                <a:solidFill>
                  <a:srgbClr val="000099"/>
                </a:solidFill>
              </a:rPr>
              <a:t>CITA PREVIA</a:t>
            </a:r>
          </a:p>
        </p:txBody>
      </p:sp>
      <p:sp>
        <p:nvSpPr>
          <p:cNvPr id="34820" name="6 CuadroTexto"/>
          <p:cNvSpPr txBox="1">
            <a:spLocks noChangeArrowheads="1"/>
          </p:cNvSpPr>
          <p:nvPr/>
        </p:nvSpPr>
        <p:spPr bwMode="auto">
          <a:xfrm>
            <a:off x="8858250" y="6488113"/>
            <a:ext cx="214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C761421E-EDFF-4222-BE99-4AF8D6546D08}" type="slidenum">
              <a:rPr lang="es-ES" sz="1000">
                <a:solidFill>
                  <a:srgbClr val="FFFFFF"/>
                </a:solidFill>
              </a:rPr>
              <a:pPr/>
              <a:t>3</a:t>
            </a:fld>
            <a:endParaRPr lang="es-ES" sz="1000">
              <a:solidFill>
                <a:srgbClr val="FFFFFF"/>
              </a:solidFill>
            </a:endParaRP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00188"/>
            <a:ext cx="7500938" cy="47863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28625" y="500063"/>
            <a:ext cx="8158163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800" b="1" kern="0" dirty="0">
                <a:solidFill>
                  <a:srgbClr val="000099"/>
                </a:solidFill>
                <a:latin typeface="Arial" pitchFamily="34" charset="0"/>
              </a:rPr>
              <a:t>Programa ATENEO</a:t>
            </a:r>
          </a:p>
          <a:p>
            <a:pPr algn="ctr">
              <a:defRPr/>
            </a:pPr>
            <a:r>
              <a:rPr lang="es-ES" sz="2400" b="1" kern="0" dirty="0">
                <a:solidFill>
                  <a:srgbClr val="C00000"/>
                </a:solidFill>
                <a:latin typeface="Arial" pitchFamily="34" charset="0"/>
              </a:rPr>
              <a:t>Ciudadanos atendidos. Fechas.</a:t>
            </a:r>
            <a:endParaRPr lang="es-ES" sz="2400" b="1" kern="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16738" name="Picture 3"/>
          <p:cNvPicPr>
            <a:picLocks noChangeAspect="1" noChangeArrowheads="1"/>
          </p:cNvPicPr>
          <p:nvPr/>
        </p:nvPicPr>
        <p:blipFill>
          <a:blip r:embed="rId3"/>
          <a:srcRect l="15234" t="13184" r="8006" b="5518"/>
          <a:stretch>
            <a:fillRect/>
          </a:stretch>
        </p:blipFill>
        <p:spPr bwMode="auto">
          <a:xfrm>
            <a:off x="0" y="1428750"/>
            <a:ext cx="9144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4929188" y="2214563"/>
            <a:ext cx="1643062" cy="35718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28625" y="500063"/>
            <a:ext cx="8158163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800" b="1" kern="0" dirty="0">
                <a:solidFill>
                  <a:srgbClr val="000099"/>
                </a:solidFill>
                <a:latin typeface="Arial" pitchFamily="34" charset="0"/>
              </a:rPr>
              <a:t>Programa ATENEO</a:t>
            </a:r>
          </a:p>
          <a:p>
            <a:pPr algn="ctr">
              <a:defRPr/>
            </a:pPr>
            <a:r>
              <a:rPr lang="es-ES" sz="2400" b="1" kern="0" dirty="0">
                <a:solidFill>
                  <a:srgbClr val="C00000"/>
                </a:solidFill>
                <a:latin typeface="Arial" pitchFamily="34" charset="0"/>
              </a:rPr>
              <a:t>Ciudadanos atendidos. Servicios.</a:t>
            </a:r>
            <a:endParaRPr lang="es-ES" sz="2400" b="1" kern="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rcRect l="15820" t="13023" r="8006" b="5771"/>
          <a:stretch>
            <a:fillRect/>
          </a:stretch>
        </p:blipFill>
        <p:spPr bwMode="auto">
          <a:xfrm>
            <a:off x="0" y="1428750"/>
            <a:ext cx="9144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 rot="10800000">
            <a:off x="1285875" y="2500313"/>
            <a:ext cx="642938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0800000">
            <a:off x="1643063" y="3286125"/>
            <a:ext cx="50006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0800000">
            <a:off x="7858125" y="3571875"/>
            <a:ext cx="500063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5400000">
            <a:off x="3784601" y="3571875"/>
            <a:ext cx="715962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28625" y="500063"/>
            <a:ext cx="8158163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800" b="1" kern="0" dirty="0">
                <a:solidFill>
                  <a:srgbClr val="000099"/>
                </a:solidFill>
                <a:latin typeface="Arial" pitchFamily="34" charset="0"/>
              </a:rPr>
              <a:t>Programa ATENEO</a:t>
            </a:r>
          </a:p>
          <a:p>
            <a:pPr algn="ctr">
              <a:defRPr/>
            </a:pPr>
            <a:r>
              <a:rPr lang="es-ES" sz="2400" b="1" kern="0" dirty="0">
                <a:solidFill>
                  <a:srgbClr val="C00000"/>
                </a:solidFill>
                <a:latin typeface="Arial" pitchFamily="34" charset="0"/>
              </a:rPr>
              <a:t>Ciudadanos atendidos. Servicios de Información.</a:t>
            </a:r>
            <a:endParaRPr lang="es-ES" sz="2400" b="1" kern="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20834" name="Picture 3"/>
          <p:cNvPicPr>
            <a:picLocks noChangeAspect="1" noChangeArrowheads="1"/>
          </p:cNvPicPr>
          <p:nvPr/>
        </p:nvPicPr>
        <p:blipFill>
          <a:blip r:embed="rId3"/>
          <a:srcRect l="15430" t="14844" r="8984" b="6055"/>
          <a:stretch>
            <a:fillRect/>
          </a:stretch>
        </p:blipFill>
        <p:spPr bwMode="auto">
          <a:xfrm>
            <a:off x="0" y="1428750"/>
            <a:ext cx="9144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3500438" y="2286000"/>
            <a:ext cx="3071812" cy="3500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28625" y="500063"/>
            <a:ext cx="8158163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800" b="1" kern="0" dirty="0">
                <a:solidFill>
                  <a:srgbClr val="000099"/>
                </a:solidFill>
                <a:latin typeface="Arial" pitchFamily="34" charset="0"/>
              </a:rPr>
              <a:t>Programa ATENEO</a:t>
            </a:r>
          </a:p>
          <a:p>
            <a:pPr algn="ctr">
              <a:defRPr/>
            </a:pPr>
            <a:r>
              <a:rPr lang="es-ES" sz="2400" b="1" kern="0" dirty="0">
                <a:solidFill>
                  <a:srgbClr val="C00000"/>
                </a:solidFill>
                <a:latin typeface="Arial" pitchFamily="34" charset="0"/>
              </a:rPr>
              <a:t>Funcionamiento del servicio</a:t>
            </a:r>
            <a:endParaRPr lang="es-ES" sz="2400" b="1" kern="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 descr="aeat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214438"/>
            <a:ext cx="6786563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 Marcador de contenido"/>
          <p:cNvSpPr txBox="1">
            <a:spLocks/>
          </p:cNvSpPr>
          <p:nvPr/>
        </p:nvSpPr>
        <p:spPr bwMode="auto">
          <a:xfrm>
            <a:off x="214313" y="857250"/>
            <a:ext cx="8929687" cy="6000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de-DE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de-DE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de-DE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DE" sz="3200" kern="0" dirty="0">
                <a:latin typeface="+mn-lt"/>
              </a:rPr>
              <a:t>     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de-DE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de-DE" sz="32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de-DE" sz="32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de-DE" sz="32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DE" sz="3200" b="1" kern="0" dirty="0">
                <a:latin typeface="+mn-lt"/>
              </a:rPr>
              <a:t>       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DE" sz="3200" b="1" kern="0" dirty="0">
                <a:latin typeface="Cambria" pitchFamily="18" charset="0"/>
              </a:rPr>
              <a:t>           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de-DE" sz="3200" b="1" kern="0" dirty="0">
              <a:latin typeface="Arnprior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571500"/>
            <a:ext cx="8286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kern="0" dirty="0">
                <a:latin typeface="Cambria" pitchFamily="18" charset="0"/>
              </a:rPr>
              <a:t>            </a:t>
            </a:r>
            <a:r>
              <a:rPr lang="de-DE" sz="3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MUCHAS   GRACIAS POR SU ATENCIÓN</a:t>
            </a:r>
            <a:endParaRPr lang="es-E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32" name="4 Rectángulo"/>
          <p:cNvSpPr>
            <a:spLocks noChangeArrowheads="1"/>
          </p:cNvSpPr>
          <p:nvPr/>
        </p:nvSpPr>
        <p:spPr bwMode="auto">
          <a:xfrm>
            <a:off x="0" y="6000750"/>
            <a:ext cx="85725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i="1">
                <a:solidFill>
                  <a:srgbClr val="000099"/>
                </a:solidFill>
              </a:rPr>
              <a:t>                                      </a:t>
            </a:r>
            <a:r>
              <a:rPr lang="es-ES" sz="1400" b="1" i="1">
                <a:solidFill>
                  <a:srgbClr val="000099"/>
                </a:solidFill>
              </a:rPr>
              <a:t>Subdirección General de Información y Asistencia Tributaria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C:\Javier Rodriguez (F00993WM)\presentaciones\plantilla AEAT\optimizada\portadarrrrrr-copi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i="1">
                <a:solidFill>
                  <a:srgbClr val="0000CC"/>
                </a:solidFill>
              </a:rPr>
              <a:t>Departamento de Gestión Tributaria/Subdirección General de Información y Asistencia Tributaria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85794"/>
            <a:ext cx="9144000" cy="714380"/>
          </a:xfrm>
          <a:prstGeom prst="rect">
            <a:avLst/>
          </a:prstGeom>
          <a:noFill/>
          <a:ln cap="flat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943" tIns="40471" rIns="80943" bIns="40471" anchor="ctr"/>
          <a:lstStyle/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SERVICIO DE CITA PREVIA </a:t>
            </a:r>
            <a:endParaRPr lang="es-ES_tradnl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5750" y="1643063"/>
            <a:ext cx="8858250" cy="4737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17564" tIns="58782" rIns="117564" bIns="58782"/>
          <a:lstStyle/>
          <a:p>
            <a:pPr marL="441325" indent="-441325" defTabSz="1176338">
              <a:spcBef>
                <a:spcPct val="20000"/>
              </a:spcBef>
              <a:defRPr/>
            </a:pPr>
            <a:r>
              <a:rPr lang="es-ES_tradnl" sz="2200" dirty="0">
                <a:solidFill>
                  <a:srgbClr val="000099"/>
                </a:solidFill>
                <a:cs typeface="+mn-cs"/>
              </a:rPr>
              <a:t>Situación actual:</a:t>
            </a:r>
          </a:p>
          <a:p>
            <a:pPr marL="441325" indent="-441325" defTabSz="1176338">
              <a:spcBef>
                <a:spcPct val="20000"/>
              </a:spcBef>
              <a:defRPr/>
            </a:pPr>
            <a:endParaRPr lang="es-ES_tradnl" sz="2200" dirty="0">
              <a:solidFill>
                <a:srgbClr val="C00000"/>
              </a:solidFill>
              <a:cs typeface="+mn-cs"/>
            </a:endParaRPr>
          </a:p>
          <a:p>
            <a:pPr marL="441325" indent="-441325" defTabSz="1176338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_tradnl" dirty="0">
                <a:solidFill>
                  <a:srgbClr val="C00000"/>
                </a:solidFill>
              </a:rPr>
              <a:t>Obligatoria en campaña de renta.</a:t>
            </a:r>
          </a:p>
          <a:p>
            <a:pPr marL="441325" indent="-441325" defTabSz="1176338">
              <a:spcBef>
                <a:spcPct val="20000"/>
              </a:spcBef>
              <a:defRPr/>
            </a:pPr>
            <a:endParaRPr lang="es-ES_tradnl" dirty="0">
              <a:solidFill>
                <a:srgbClr val="C00000"/>
              </a:solidFill>
            </a:endParaRPr>
          </a:p>
          <a:p>
            <a:pPr marL="441325" indent="-441325" defTabSz="1176338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ES_tradnl" dirty="0">
              <a:solidFill>
                <a:srgbClr val="C00000"/>
              </a:solidFill>
            </a:endParaRPr>
          </a:p>
          <a:p>
            <a:pPr marL="441325" indent="-441325" defTabSz="1176338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ES_tradnl" dirty="0">
              <a:solidFill>
                <a:srgbClr val="C00000"/>
              </a:solidFill>
            </a:endParaRPr>
          </a:p>
          <a:p>
            <a:pPr marL="441325" indent="-441325" defTabSz="1176338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ES_tradnl" dirty="0">
              <a:solidFill>
                <a:srgbClr val="C00000"/>
              </a:solidFill>
            </a:endParaRPr>
          </a:p>
          <a:p>
            <a:pPr marL="441325" indent="-441325" defTabSz="1176338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_tradnl" dirty="0">
                <a:solidFill>
                  <a:srgbClr val="C00000"/>
                </a:solidFill>
                <a:cs typeface="+mn-cs"/>
              </a:rPr>
              <a:t>Voluntaria en determinados procedimientos:</a:t>
            </a:r>
            <a:endParaRPr lang="es-ES_tradnl" dirty="0">
              <a:solidFill>
                <a:srgbClr val="C00000"/>
              </a:solidFill>
              <a:cs typeface="+mn-cs"/>
            </a:endParaRPr>
          </a:p>
          <a:p>
            <a:pPr marL="955675" lvl="1" indent="-368300" defTabSz="1176338">
              <a:spcBef>
                <a:spcPct val="20000"/>
              </a:spcBef>
              <a:defRPr/>
            </a:pPr>
            <a:endParaRPr lang="es-ES_tradnl" sz="1600" dirty="0">
              <a:solidFill>
                <a:srgbClr val="000099"/>
              </a:solidFill>
              <a:cs typeface="+mn-cs"/>
            </a:endParaRPr>
          </a:p>
          <a:p>
            <a:pPr marL="955675" lvl="1" indent="-368300" defTabSz="1176338">
              <a:spcBef>
                <a:spcPct val="20000"/>
              </a:spcBef>
              <a:defRPr/>
            </a:pPr>
            <a:endParaRPr lang="es-ES_tradnl" sz="1600" dirty="0">
              <a:solidFill>
                <a:srgbClr val="000099"/>
              </a:solidFill>
              <a:cs typeface="+mn-cs"/>
            </a:endParaRPr>
          </a:p>
          <a:p>
            <a:pPr marL="955675" lvl="1" indent="-368300" defTabSz="1176338">
              <a:spcBef>
                <a:spcPct val="20000"/>
              </a:spcBef>
              <a:defRPr/>
            </a:pPr>
            <a:endParaRPr lang="es-ES_tradnl" sz="2000" dirty="0">
              <a:solidFill>
                <a:srgbClr val="000099"/>
              </a:solidFill>
              <a:cs typeface="+mn-cs"/>
            </a:endParaRPr>
          </a:p>
        </p:txBody>
      </p:sp>
      <p:pic>
        <p:nvPicPr>
          <p:cNvPr id="36871" name="Picture 2" descr="http://www.zoomnews.es/sites/default/files/images/old/agencia_tributaria_2_efe_1103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785938"/>
            <a:ext cx="3357562" cy="20875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6872" name="Picture 1"/>
          <p:cNvPicPr>
            <a:picLocks noChangeAspect="1" noChangeArrowheads="1"/>
          </p:cNvPicPr>
          <p:nvPr/>
        </p:nvPicPr>
        <p:blipFill>
          <a:blip r:embed="rId5"/>
          <a:srcRect l="3516" t="14648" r="3320" b="51660"/>
          <a:stretch>
            <a:fillRect/>
          </a:stretch>
        </p:blipFill>
        <p:spPr bwMode="auto">
          <a:xfrm>
            <a:off x="857250" y="4429125"/>
            <a:ext cx="7572375" cy="1714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>
            <a:off x="1214438" y="5715000"/>
            <a:ext cx="42862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71500"/>
            <a:ext cx="9144000" cy="5794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defTabSz="630238">
              <a:spcBef>
                <a:spcPct val="50000"/>
              </a:spcBef>
              <a:defRPr/>
            </a:pPr>
            <a:r>
              <a:rPr lang="es-ES_tradn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s-ES_tradn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_tradn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SERVICIO </a:t>
            </a:r>
            <a:r>
              <a:rPr lang="es-ES_tradn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CITA PREVIA EN CAMPAÑA DE RENTA</a:t>
            </a:r>
            <a:endParaRPr lang="es-E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3489325" y="27241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2700338" y="1643063"/>
            <a:ext cx="556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 flipH="1">
            <a:off x="1981200" y="20574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8917" name="Rectangle 9"/>
          <p:cNvSpPr>
            <a:spLocks noChangeArrowheads="1"/>
          </p:cNvSpPr>
          <p:nvPr/>
        </p:nvSpPr>
        <p:spPr bwMode="auto">
          <a:xfrm>
            <a:off x="1357313" y="1285875"/>
            <a:ext cx="3067050" cy="515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8688" tIns="44344" rIns="88688" bIns="44344" anchor="ctr"/>
          <a:lstStyle/>
          <a:p>
            <a:pPr algn="ctr" defTabSz="887413" eaLnBrk="0" hangingPunct="0"/>
            <a:r>
              <a:rPr lang="es-ES" sz="1700" b="1">
                <a:solidFill>
                  <a:srgbClr val="FFFFFF"/>
                </a:solidFill>
                <a:latin typeface="Verdana" pitchFamily="34" charset="0"/>
              </a:rPr>
              <a:t>MAYO</a:t>
            </a:r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4357688" y="1285875"/>
            <a:ext cx="3357562" cy="5000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8688" tIns="44344" rIns="88688" bIns="44344" anchor="ctr"/>
          <a:lstStyle/>
          <a:p>
            <a:pPr algn="ctr" defTabSz="887413" eaLnBrk="0" hangingPunct="0"/>
            <a:r>
              <a:rPr lang="es-ES" sz="1600" b="1">
                <a:solidFill>
                  <a:srgbClr val="000099"/>
                </a:solidFill>
                <a:latin typeface="Verdana" pitchFamily="34" charset="0"/>
              </a:rPr>
              <a:t>JUNIO</a:t>
            </a:r>
          </a:p>
        </p:txBody>
      </p:sp>
      <p:sp>
        <p:nvSpPr>
          <p:cNvPr id="38919" name="Text Box 12"/>
          <p:cNvSpPr txBox="1">
            <a:spLocks noChangeArrowheads="1"/>
          </p:cNvSpPr>
          <p:nvPr/>
        </p:nvSpPr>
        <p:spPr bwMode="auto">
          <a:xfrm>
            <a:off x="357188" y="2928938"/>
            <a:ext cx="8501062" cy="407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8688" tIns="44344" rIns="88688" bIns="44344">
            <a:spAutoFit/>
          </a:bodyPr>
          <a:lstStyle/>
          <a:p>
            <a:pPr algn="ctr" defTabSz="887413" eaLnBrk="0" hangingPunct="0">
              <a:spcBef>
                <a:spcPct val="50000"/>
              </a:spcBef>
            </a:pPr>
            <a:r>
              <a:rPr lang="es-ES" sz="2400" b="1">
                <a:solidFill>
                  <a:srgbClr val="000099"/>
                </a:solidFill>
              </a:rPr>
              <a:t>CANALES DE SOLICITUD</a:t>
            </a:r>
          </a:p>
          <a:p>
            <a:pPr defTabSz="887413" eaLnBrk="0" hangingPunct="0">
              <a:spcBef>
                <a:spcPct val="50000"/>
              </a:spcBef>
            </a:pPr>
            <a:r>
              <a:rPr lang="es-ES" sz="2000">
                <a:solidFill>
                  <a:srgbClr val="000099"/>
                </a:solidFill>
              </a:rPr>
              <a:t>Se pudo concertar, consultar, cambiar y anular la cita previa por:</a:t>
            </a:r>
          </a:p>
          <a:p>
            <a:pPr defTabSz="887413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000">
                <a:solidFill>
                  <a:srgbClr val="C00000"/>
                </a:solidFill>
              </a:rPr>
              <a:t>INTERNET</a:t>
            </a:r>
            <a:r>
              <a:rPr lang="es-ES" sz="2000">
                <a:solidFill>
                  <a:srgbClr val="000099"/>
                </a:solidFill>
              </a:rPr>
              <a:t> con NIF/NIE y casilla 620 de Renta 2011 o  nº referencia, DNIe o certificado electrónico.</a:t>
            </a:r>
          </a:p>
          <a:p>
            <a:pPr defTabSz="887413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000">
                <a:solidFill>
                  <a:srgbClr val="000099"/>
                </a:solidFill>
              </a:rPr>
              <a:t> </a:t>
            </a:r>
            <a:r>
              <a:rPr lang="es-ES" sz="2000">
                <a:solidFill>
                  <a:srgbClr val="C00000"/>
                </a:solidFill>
              </a:rPr>
              <a:t>TELÉFONO:</a:t>
            </a:r>
          </a:p>
          <a:p>
            <a:pPr lvl="1" defTabSz="887413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000">
                <a:solidFill>
                  <a:srgbClr val="000099"/>
                </a:solidFill>
              </a:rPr>
              <a:t> Servicio automatizado VRU  (901 12 12 24), con NIF/NIE</a:t>
            </a:r>
          </a:p>
          <a:p>
            <a:pPr lvl="1" defTabSz="887413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000">
                <a:solidFill>
                  <a:srgbClr val="000099"/>
                </a:solidFill>
              </a:rPr>
              <a:t> Servicio personalizado  (901 22 33 44 ) con NIF/NIE.</a:t>
            </a:r>
          </a:p>
          <a:p>
            <a:pPr defTabSz="887413" eaLnBrk="0" hangingPunct="0">
              <a:spcBef>
                <a:spcPct val="50000"/>
              </a:spcBef>
            </a:pPr>
            <a:r>
              <a:rPr lang="es-ES" sz="2000" b="1">
                <a:solidFill>
                  <a:srgbClr val="FF3300"/>
                </a:solidFill>
              </a:rPr>
              <a:t>	     </a:t>
            </a:r>
            <a:endParaRPr lang="es-ES" sz="2000">
              <a:solidFill>
                <a:srgbClr val="C00000"/>
              </a:solidFill>
            </a:endParaRPr>
          </a:p>
          <a:p>
            <a:pPr defTabSz="887413" eaLnBrk="0" hangingPunct="0">
              <a:spcBef>
                <a:spcPct val="50000"/>
              </a:spcBef>
            </a:pPr>
            <a:r>
              <a:rPr lang="es-ES" sz="2000" b="1">
                <a:solidFill>
                  <a:srgbClr val="FF3300"/>
                </a:solidFill>
              </a:rPr>
              <a:t>	      </a:t>
            </a:r>
            <a:endParaRPr lang="es-ES" sz="2000">
              <a:solidFill>
                <a:srgbClr val="000099"/>
              </a:solidFill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357188" y="1214438"/>
            <a:ext cx="857250" cy="571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8688" tIns="44344" rIns="88688" bIns="44344" anchor="ctr"/>
          <a:lstStyle/>
          <a:p>
            <a:pPr algn="ctr" defTabSz="887413" eaLnBrk="0" hangingPunct="0"/>
            <a:r>
              <a:rPr lang="es-ES" sz="1700" b="1">
                <a:solidFill>
                  <a:srgbClr val="000099"/>
                </a:solidFill>
                <a:latin typeface="Verdana" pitchFamily="34" charset="0"/>
              </a:rPr>
              <a:t>06.05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7858125" y="1285875"/>
            <a:ext cx="928688" cy="5000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8688" tIns="44344" rIns="88688" bIns="44344" anchor="ctr"/>
          <a:lstStyle/>
          <a:p>
            <a:pPr algn="ctr" defTabSz="887413" eaLnBrk="0" hangingPunct="0"/>
            <a:r>
              <a:rPr lang="es-ES" sz="1700" b="1">
                <a:solidFill>
                  <a:srgbClr val="000099"/>
                </a:solidFill>
                <a:latin typeface="Verdana" pitchFamily="34" charset="0"/>
              </a:rPr>
              <a:t>28.06</a:t>
            </a:r>
          </a:p>
        </p:txBody>
      </p:sp>
      <p:sp>
        <p:nvSpPr>
          <p:cNvPr id="38922" name="11 CuadroTexto"/>
          <p:cNvSpPr txBox="1">
            <a:spLocks noChangeArrowheads="1"/>
          </p:cNvSpPr>
          <p:nvPr/>
        </p:nvSpPr>
        <p:spPr bwMode="auto">
          <a:xfrm>
            <a:off x="857250" y="5000625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>
              <a:solidFill>
                <a:srgbClr val="C00000"/>
              </a:solidFill>
            </a:endParaRPr>
          </a:p>
          <a:p>
            <a:endParaRPr lang="es-ES"/>
          </a:p>
        </p:txBody>
      </p:sp>
      <p:sp>
        <p:nvSpPr>
          <p:cNvPr id="38923" name="11 CuadroTexto"/>
          <p:cNvSpPr txBox="1">
            <a:spLocks noChangeArrowheads="1"/>
          </p:cNvSpPr>
          <p:nvPr/>
        </p:nvSpPr>
        <p:spPr bwMode="auto">
          <a:xfrm>
            <a:off x="450850" y="2071688"/>
            <a:ext cx="8332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rgbClr val="C00000"/>
                </a:solidFill>
              </a:rPr>
              <a:t>Para acudir del </a:t>
            </a:r>
            <a:r>
              <a:rPr lang="es-ES" sz="2000" b="1">
                <a:solidFill>
                  <a:srgbClr val="C00000"/>
                </a:solidFill>
              </a:rPr>
              <a:t>13 de mayo al 1 de julio </a:t>
            </a:r>
            <a:r>
              <a:rPr lang="es-ES" sz="2000">
                <a:solidFill>
                  <a:srgbClr val="C00000"/>
                </a:solidFill>
              </a:rPr>
              <a:t>a las oficinas  </a:t>
            </a:r>
          </a:p>
          <a:p>
            <a:pPr algn="ctr"/>
            <a:r>
              <a:rPr lang="es-ES" sz="2000">
                <a:solidFill>
                  <a:srgbClr val="C00000"/>
                </a:solidFill>
              </a:rPr>
              <a:t>para modificar el borrador o confeccionar la declaración de Renta 2012</a:t>
            </a:r>
          </a:p>
        </p:txBody>
      </p:sp>
      <p:sp>
        <p:nvSpPr>
          <p:cNvPr id="38924" name="12 Rectángulo"/>
          <p:cNvSpPr>
            <a:spLocks noChangeArrowheads="1"/>
          </p:cNvSpPr>
          <p:nvPr/>
        </p:nvSpPr>
        <p:spPr bwMode="auto">
          <a:xfrm>
            <a:off x="1285875" y="6143625"/>
            <a:ext cx="700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rgbClr val="C00000"/>
                </a:solidFill>
              </a:rPr>
              <a:t>Recordatorio cita 3 días antes: SMS/ e-mail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 descr="C:\Javier Rodriguez (F00993WM)\presentaciones\plantilla AEAT\optimizada\portadarrrrrr-copi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i="1">
                <a:solidFill>
                  <a:srgbClr val="0000CC"/>
                </a:solidFill>
              </a:rPr>
              <a:t>Departamento de Gestión Tributaria/Subdirección General de Información y Asistencia Tributaria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85794"/>
            <a:ext cx="9144000" cy="714380"/>
          </a:xfrm>
          <a:prstGeom prst="rect">
            <a:avLst/>
          </a:prstGeom>
          <a:noFill/>
          <a:ln cap="flat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943" tIns="40471" rIns="80943" bIns="40471" anchor="ctr"/>
          <a:lstStyle/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SERVICIO DE CITA </a:t>
            </a: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PREVIA RENTA POR INTERNET </a:t>
            </a:r>
            <a:endParaRPr lang="es-ES_tradnl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4"/>
          <a:srcRect t="10986" r="2148" b="28386"/>
          <a:stretch>
            <a:fillRect/>
          </a:stretch>
        </p:blipFill>
        <p:spPr bwMode="auto">
          <a:xfrm>
            <a:off x="0" y="1357313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1928813" y="2786063"/>
            <a:ext cx="1928812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142875" y="3786188"/>
            <a:ext cx="1928813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 descr="C:\Javier Rodriguez (F00993WM)\presentaciones\plantilla AEAT\optimizada\portadarrrrrr-copi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i="1">
                <a:solidFill>
                  <a:srgbClr val="0000CC"/>
                </a:solidFill>
              </a:rPr>
              <a:t>Departamento de Gestión Tributaria/Subdirección General de Información y Asistencia Tributaria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85794"/>
            <a:ext cx="9144000" cy="714380"/>
          </a:xfrm>
          <a:prstGeom prst="rect">
            <a:avLst/>
          </a:prstGeom>
          <a:noFill/>
          <a:ln cap="flat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943" tIns="40471" rIns="80943" bIns="40471" anchor="ctr"/>
          <a:lstStyle/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SERVICIO DE CITA PREVIA RENTA POR TELÉFONO</a:t>
            </a:r>
          </a:p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901 22 33 44</a:t>
            </a:r>
            <a:endParaRPr lang="es-ES_tradnl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5750" y="1785938"/>
            <a:ext cx="8858250" cy="19288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17564" tIns="58782" rIns="117564" bIns="58782"/>
          <a:lstStyle/>
          <a:p>
            <a:pPr marL="441325" indent="-441325" defTabSz="1176338">
              <a:spcBef>
                <a:spcPct val="20000"/>
              </a:spcBef>
              <a:defRPr/>
            </a:pPr>
            <a:endParaRPr lang="es-ES_tradnl" dirty="0">
              <a:solidFill>
                <a:srgbClr val="C00000"/>
              </a:solidFill>
              <a:cs typeface="+mn-cs"/>
            </a:endParaRPr>
          </a:p>
          <a:p>
            <a:pPr marL="441325" indent="-441325" defTabSz="1176338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ES_tradnl" dirty="0">
              <a:solidFill>
                <a:srgbClr val="C00000"/>
              </a:solidFill>
              <a:cs typeface="+mn-cs"/>
            </a:endParaRPr>
          </a:p>
          <a:p>
            <a:pPr marL="628650" indent="-85725" defTabSz="1176338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q"/>
              <a:defRPr/>
            </a:pPr>
            <a:r>
              <a:rPr lang="es-ES_tradnl" sz="2000" dirty="0">
                <a:solidFill>
                  <a:srgbClr val="C00000"/>
                </a:solidFill>
                <a:cs typeface="+mn-cs"/>
              </a:rPr>
              <a:t>   </a:t>
            </a:r>
            <a:r>
              <a:rPr lang="es-ES_tradnl" sz="2000" dirty="0">
                <a:solidFill>
                  <a:srgbClr val="000099"/>
                </a:solidFill>
                <a:cs typeface="+mn-cs"/>
              </a:rPr>
              <a:t>Empresa </a:t>
            </a:r>
            <a:r>
              <a:rPr lang="es-ES_tradnl" sz="2000" dirty="0">
                <a:solidFill>
                  <a:srgbClr val="000099"/>
                </a:solidFill>
                <a:cs typeface="+mn-cs"/>
              </a:rPr>
              <a:t>externa.</a:t>
            </a:r>
            <a:endParaRPr lang="es-ES_tradnl" sz="2000" dirty="0">
              <a:solidFill>
                <a:srgbClr val="000099"/>
              </a:solidFill>
              <a:cs typeface="+mn-cs"/>
            </a:endParaRPr>
          </a:p>
          <a:p>
            <a:pPr marL="955675" lvl="1" indent="-368300" defTabSz="1176338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s-ES_tradnl" sz="2000" dirty="0">
                <a:solidFill>
                  <a:srgbClr val="000099"/>
                </a:solidFill>
              </a:rPr>
              <a:t>Coste telefónico </a:t>
            </a:r>
            <a:r>
              <a:rPr lang="es-ES_tradnl" sz="2000" dirty="0">
                <a:solidFill>
                  <a:srgbClr val="000099"/>
                </a:solidFill>
              </a:rPr>
              <a:t>compartido.</a:t>
            </a:r>
            <a:endParaRPr lang="es-ES_tradnl" sz="2000" dirty="0">
              <a:solidFill>
                <a:srgbClr val="000099"/>
              </a:solidFill>
            </a:endParaRPr>
          </a:p>
          <a:p>
            <a:pPr marL="955675" lvl="1" indent="-368300" defTabSz="1176338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s-ES_tradnl" sz="2000" dirty="0">
                <a:solidFill>
                  <a:srgbClr val="000099"/>
                </a:solidFill>
                <a:cs typeface="+mn-cs"/>
              </a:rPr>
              <a:t>3 plataformas para todo el territorio nacional.</a:t>
            </a:r>
          </a:p>
          <a:p>
            <a:pPr marL="955675" lvl="1" indent="-368300" defTabSz="1176338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s-ES_tradnl" sz="2000" dirty="0">
                <a:solidFill>
                  <a:srgbClr val="000099"/>
                </a:solidFill>
                <a:cs typeface="+mn-cs"/>
              </a:rPr>
              <a:t>700 agentes.</a:t>
            </a:r>
          </a:p>
          <a:p>
            <a:pPr marL="955675" lvl="1" indent="-368300" defTabSz="1176338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s-ES_tradnl" sz="2000" dirty="0">
                <a:solidFill>
                  <a:srgbClr val="000099"/>
                </a:solidFill>
                <a:cs typeface="+mn-cs"/>
              </a:rPr>
              <a:t>Lu a Vi, de 9 a 19 horas.</a:t>
            </a:r>
          </a:p>
          <a:p>
            <a:pPr marL="955675" lvl="1" indent="-368300" defTabSz="1176338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s-ES_tradnl" sz="2000" dirty="0">
                <a:solidFill>
                  <a:srgbClr val="000099"/>
                </a:solidFill>
                <a:cs typeface="+mn-cs"/>
              </a:rPr>
              <a:t>Aplicación gestora centralizada.</a:t>
            </a:r>
            <a:endParaRPr lang="es-ES_tradnl" sz="2000" dirty="0">
              <a:solidFill>
                <a:srgbClr val="000099"/>
              </a:solidFill>
              <a:cs typeface="+mn-cs"/>
            </a:endParaRPr>
          </a:p>
          <a:p>
            <a:pPr marL="955675" lvl="1" indent="-368300" defTabSz="1176338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s-ES_tradnl" sz="1600" dirty="0">
              <a:solidFill>
                <a:srgbClr val="000099"/>
              </a:solidFill>
              <a:cs typeface="+mn-cs"/>
            </a:endParaRPr>
          </a:p>
          <a:p>
            <a:pPr marL="955675" lvl="1" indent="-368300" defTabSz="1176338">
              <a:spcBef>
                <a:spcPct val="20000"/>
              </a:spcBef>
              <a:defRPr/>
            </a:pPr>
            <a:endParaRPr lang="es-ES_tradnl" sz="2000" dirty="0">
              <a:solidFill>
                <a:srgbClr val="000099"/>
              </a:solidFill>
              <a:cs typeface="+mn-cs"/>
            </a:endParaRPr>
          </a:p>
        </p:txBody>
      </p:sp>
      <p:pic>
        <p:nvPicPr>
          <p:cNvPr id="43015" name="Picture 1" descr="C:\Users\Public\Pictures\Sample Pictures\3NXEE4CAOUMVTWCAMUBQGACAMZA424CA12RSKVCA1XMIYICA11NRJ4CAJ33C75CA8U3811CAP1EWMUCABS2T34CAF9ESSSCAA1AZU6CAESZS58CAMKSX1WCAXYHUNFCAJ3SB7PCACCJ7FLCA4IB4M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1857375"/>
            <a:ext cx="1285875" cy="1285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8 Rectángulo"/>
          <p:cNvSpPr>
            <a:spLocks noChangeArrowheads="1"/>
          </p:cNvSpPr>
          <p:nvPr/>
        </p:nvSpPr>
        <p:spPr bwMode="auto">
          <a:xfrm>
            <a:off x="0" y="11430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FF"/>
                </a:solidFill>
              </a:rPr>
              <a:t> </a:t>
            </a:r>
            <a:r>
              <a:rPr lang="es-ES" sz="2000" b="1">
                <a:solidFill>
                  <a:srgbClr val="C00000"/>
                </a:solidFill>
              </a:rPr>
              <a:t>CITAS CONCERTADAS POR CANALES</a:t>
            </a:r>
          </a:p>
        </p:txBody>
      </p:sp>
      <p:sp>
        <p:nvSpPr>
          <p:cNvPr id="8197" name="5 CuadroTexto"/>
          <p:cNvSpPr txBox="1">
            <a:spLocks noChangeArrowheads="1"/>
          </p:cNvSpPr>
          <p:nvPr/>
        </p:nvSpPr>
        <p:spPr bwMode="auto">
          <a:xfrm>
            <a:off x="8715375" y="6488113"/>
            <a:ext cx="357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6BBF25DC-95C8-4DB5-B52E-0BBEBA6DD536}" type="slidenum">
              <a:rPr lang="es-ES" sz="1000">
                <a:solidFill>
                  <a:srgbClr val="FFFFFF"/>
                </a:solidFill>
              </a:rPr>
              <a:pPr/>
              <a:t>8</a:t>
            </a:fld>
            <a:endParaRPr lang="es-ES" sz="1000">
              <a:solidFill>
                <a:srgbClr val="FFFFFF"/>
              </a:solidFill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42938" y="2071688"/>
          <a:ext cx="7273925" cy="3571875"/>
        </p:xfrm>
        <a:graphic>
          <a:graphicData uri="http://schemas.openxmlformats.org/presentationml/2006/ole">
            <p:oleObj spid="_x0000_s8195" name="Hoja de cálculo" r:id="rId4" imgW="3219551" imgH="1400243" progId="">
              <p:embed/>
            </p:oleObj>
          </a:graphicData>
        </a:graphic>
      </p:graphicFrame>
      <p:sp>
        <p:nvSpPr>
          <p:cNvPr id="5" name="4 Rectángulo"/>
          <p:cNvSpPr/>
          <p:nvPr/>
        </p:nvSpPr>
        <p:spPr>
          <a:xfrm>
            <a:off x="214313" y="714375"/>
            <a:ext cx="89296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SERVICIO </a:t>
            </a:r>
            <a:r>
              <a:rPr lang="es-ES_tradnl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CITA PREVIA EN CAMPAÑA DE RENTA</a:t>
            </a:r>
            <a:endParaRPr lang="es-E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6" descr="C:\Javier Rodriguez (F00993WM)\presentaciones\plantilla AEAT\optimizada\portadarrrrrr-copi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i="1">
                <a:solidFill>
                  <a:srgbClr val="0000CC"/>
                </a:solidFill>
              </a:rPr>
              <a:t>Departamento de Gestión Tributaria/Subdirección General de Información y Asistencia Tributaria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000108"/>
            <a:ext cx="9144000" cy="500066"/>
          </a:xfrm>
          <a:prstGeom prst="rect">
            <a:avLst/>
          </a:prstGeom>
          <a:noFill/>
          <a:ln cap="flat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943" tIns="40471" rIns="80943" bIns="40471" anchor="ctr"/>
          <a:lstStyle/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SERVICIO DE CITA </a:t>
            </a: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PREVIA EN CAMPAÑA DE RENTA</a:t>
            </a:r>
          </a:p>
          <a:p>
            <a:pPr algn="ctr" defTabSz="809625">
              <a:defRPr/>
            </a:pPr>
            <a:r>
              <a:rPr lang="es-ES_tradnl" sz="2800" b="1" dirty="0">
                <a:solidFill>
                  <a:srgbClr val="000099"/>
                </a:solidFill>
                <a:ea typeface="+mj-ea"/>
                <a:cs typeface="+mj-cs"/>
              </a:rPr>
              <a:t> </a:t>
            </a:r>
            <a:endParaRPr lang="es-ES_tradnl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8134" name="5 CuadroTexto"/>
          <p:cNvSpPr txBox="1">
            <a:spLocks noChangeArrowheads="1"/>
          </p:cNvSpPr>
          <p:nvPr/>
        </p:nvSpPr>
        <p:spPr bwMode="auto">
          <a:xfrm>
            <a:off x="500063" y="1500188"/>
            <a:ext cx="821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C00000"/>
                </a:solidFill>
              </a:rPr>
              <a:t>CONFIGURACIÓN DEL SERVICIO</a:t>
            </a: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4"/>
          <a:srcRect t="23708" r="10020" b="20976"/>
          <a:stretch>
            <a:fillRect/>
          </a:stretch>
        </p:blipFill>
        <p:spPr bwMode="auto">
          <a:xfrm>
            <a:off x="0" y="2071688"/>
            <a:ext cx="9144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Elipse"/>
          <p:cNvSpPr/>
          <p:nvPr/>
        </p:nvSpPr>
        <p:spPr>
          <a:xfrm>
            <a:off x="8001000" y="2928938"/>
            <a:ext cx="928688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834</Words>
  <Application>Microsoft Office PowerPoint</Application>
  <PresentationFormat>Presentación en pantalla (4:3)</PresentationFormat>
  <Paragraphs>206</Paragraphs>
  <Slides>34</Slides>
  <Notes>25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Plantilla de diseño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6" baseType="lpstr">
      <vt:lpstr>Arial</vt:lpstr>
      <vt:lpstr>Times New Roman</vt:lpstr>
      <vt:lpstr>Calibri</vt:lpstr>
      <vt:lpstr>Wingdings</vt:lpstr>
      <vt:lpstr>Verdana</vt:lpstr>
      <vt:lpstr>Arial Black</vt:lpstr>
      <vt:lpstr>Cambria</vt:lpstr>
      <vt:lpstr>Arnprior</vt:lpstr>
      <vt:lpstr>Diseño predeterminado</vt:lpstr>
      <vt:lpstr>1_Diseño predeterminado</vt:lpstr>
      <vt:lpstr>Hoja de cálculo</vt:lpstr>
      <vt:lpstr>Diapositiva</vt:lpstr>
      <vt:lpstr>Diapositiva 1</vt:lpstr>
      <vt:lpstr>Diapositiva 2</vt:lpstr>
      <vt:lpstr>Diapositiva 3</vt:lpstr>
      <vt:lpstr>Diapositiva 4</vt:lpstr>
      <vt:lpstr> SERVICIO CITA PREVIA EN CAMPAÑA DE RENTA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Programa ATENEO Categorías Estadísticas </vt:lpstr>
      <vt:lpstr>ATENEO Categorías Estadísticas 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Company>Agencia Estatal de Administración Tributaria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g00205m6</dc:creator>
  <cp:lastModifiedBy> </cp:lastModifiedBy>
  <cp:revision>347</cp:revision>
  <dcterms:created xsi:type="dcterms:W3CDTF">2013-04-22T07:19:03Z</dcterms:created>
  <dcterms:modified xsi:type="dcterms:W3CDTF">2013-11-07T08:07:19Z</dcterms:modified>
</cp:coreProperties>
</file>